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7" r:id="rId2"/>
    <p:sldMasterId id="2147483699" r:id="rId3"/>
  </p:sldMasterIdLst>
  <p:notesMasterIdLst>
    <p:notesMasterId r:id="rId97"/>
  </p:notesMasterIdLst>
  <p:sldIdLst>
    <p:sldId id="283" r:id="rId4"/>
    <p:sldId id="285" r:id="rId5"/>
    <p:sldId id="627" r:id="rId6"/>
    <p:sldId id="628" r:id="rId7"/>
    <p:sldId id="366" r:id="rId8"/>
    <p:sldId id="368" r:id="rId9"/>
    <p:sldId id="365" r:id="rId10"/>
    <p:sldId id="367" r:id="rId11"/>
    <p:sldId id="369" r:id="rId12"/>
    <p:sldId id="370" r:id="rId13"/>
    <p:sldId id="374" r:id="rId14"/>
    <p:sldId id="355" r:id="rId15"/>
    <p:sldId id="371" r:id="rId16"/>
    <p:sldId id="373" r:id="rId17"/>
    <p:sldId id="415" r:id="rId18"/>
    <p:sldId id="375" r:id="rId19"/>
    <p:sldId id="376" r:id="rId20"/>
    <p:sldId id="377" r:id="rId21"/>
    <p:sldId id="359" r:id="rId22"/>
    <p:sldId id="420" r:id="rId23"/>
    <p:sldId id="379" r:id="rId24"/>
    <p:sldId id="416" r:id="rId25"/>
    <p:sldId id="372" r:id="rId26"/>
    <p:sldId id="381" r:id="rId27"/>
    <p:sldId id="363" r:id="rId28"/>
    <p:sldId id="382" r:id="rId29"/>
    <p:sldId id="385" r:id="rId30"/>
    <p:sldId id="386" r:id="rId31"/>
    <p:sldId id="421" r:id="rId32"/>
    <p:sldId id="422" r:id="rId33"/>
    <p:sldId id="425" r:id="rId34"/>
    <p:sldId id="387" r:id="rId35"/>
    <p:sldId id="417" r:id="rId36"/>
    <p:sldId id="423" r:id="rId37"/>
    <p:sldId id="424" r:id="rId38"/>
    <p:sldId id="427" r:id="rId39"/>
    <p:sldId id="426" r:id="rId40"/>
    <p:sldId id="433" r:id="rId41"/>
    <p:sldId id="394" r:id="rId42"/>
    <p:sldId id="395" r:id="rId43"/>
    <p:sldId id="434" r:id="rId44"/>
    <p:sldId id="585" r:id="rId45"/>
    <p:sldId id="435" r:id="rId46"/>
    <p:sldId id="436" r:id="rId47"/>
    <p:sldId id="437" r:id="rId48"/>
    <p:sldId id="396" r:id="rId49"/>
    <p:sldId id="393" r:id="rId50"/>
    <p:sldId id="419" r:id="rId51"/>
    <p:sldId id="397" r:id="rId52"/>
    <p:sldId id="438" r:id="rId53"/>
    <p:sldId id="439" r:id="rId54"/>
    <p:sldId id="440" r:id="rId55"/>
    <p:sldId id="442" r:id="rId56"/>
    <p:sldId id="403" r:id="rId57"/>
    <p:sldId id="404" r:id="rId58"/>
    <p:sldId id="445" r:id="rId59"/>
    <p:sldId id="446" r:id="rId60"/>
    <p:sldId id="447" r:id="rId61"/>
    <p:sldId id="448" r:id="rId62"/>
    <p:sldId id="409" r:id="rId63"/>
    <p:sldId id="441" r:id="rId64"/>
    <p:sldId id="443" r:id="rId65"/>
    <p:sldId id="444" r:id="rId66"/>
    <p:sldId id="457" r:id="rId67"/>
    <p:sldId id="411" r:id="rId68"/>
    <p:sldId id="456" r:id="rId69"/>
    <p:sldId id="449" r:id="rId70"/>
    <p:sldId id="451" r:id="rId71"/>
    <p:sldId id="452" r:id="rId72"/>
    <p:sldId id="453" r:id="rId73"/>
    <p:sldId id="454" r:id="rId74"/>
    <p:sldId id="455" r:id="rId75"/>
    <p:sldId id="524" r:id="rId76"/>
    <p:sldId id="534" r:id="rId77"/>
    <p:sldId id="620" r:id="rId78"/>
    <p:sldId id="618" r:id="rId79"/>
    <p:sldId id="619" r:id="rId80"/>
    <p:sldId id="626" r:id="rId81"/>
    <p:sldId id="413" r:id="rId82"/>
    <p:sldId id="414" r:id="rId83"/>
    <p:sldId id="516" r:id="rId84"/>
    <p:sldId id="428" r:id="rId85"/>
    <p:sldId id="429" r:id="rId86"/>
    <p:sldId id="430" r:id="rId87"/>
    <p:sldId id="431" r:id="rId88"/>
    <p:sldId id="399" r:id="rId89"/>
    <p:sldId id="432" r:id="rId90"/>
    <p:sldId id="412" r:id="rId91"/>
    <p:sldId id="586" r:id="rId92"/>
    <p:sldId id="518" r:id="rId93"/>
    <p:sldId id="517" r:id="rId94"/>
    <p:sldId id="587" r:id="rId95"/>
    <p:sldId id="588" r:id="rId9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3124" autoAdjust="0"/>
  </p:normalViewPr>
  <p:slideViewPr>
    <p:cSldViewPr snapToGrid="0">
      <p:cViewPr varScale="1">
        <p:scale>
          <a:sx n="99" d="100"/>
          <a:sy n="99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E8034-3937-4CEE-8EDB-689FB0B031E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2C958-E6A5-4655-8074-EDE7EDC72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Brendan</a:t>
            </a:r>
            <a:r>
              <a:rPr lang="en-US" baseline="0" dirty="0"/>
              <a:t> O’Connor and Noah Smith (email, 1/18/12) for </a:t>
            </a:r>
            <a:r>
              <a:rPr lang="en-US" dirty="0"/>
              <a:t>permission to use this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4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08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8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216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2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6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58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66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1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67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Johan</a:t>
            </a:r>
            <a:r>
              <a:rPr lang="en-US" baseline="0" dirty="0"/>
              <a:t> </a:t>
            </a:r>
            <a:r>
              <a:rPr lang="en-US" baseline="0" dirty="0" err="1"/>
              <a:t>Bollen</a:t>
            </a:r>
            <a:r>
              <a:rPr lang="en-US" baseline="0" dirty="0"/>
              <a:t> (email, 1/18/12) for </a:t>
            </a:r>
            <a:r>
              <a:rPr lang="en-US" dirty="0"/>
              <a:t>permission to use this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11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68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78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34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14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63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4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13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35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44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51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71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3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30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0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0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12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0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12CA22AE-F62C-6C42-9582-0F00E0A92B38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1"/>
          <p:cNvSpPr>
            <a:spLocks noChangeArrowheads="1"/>
          </p:cNvSpPr>
          <p:nvPr/>
        </p:nvSpPr>
        <p:spPr bwMode="auto">
          <a:xfrm>
            <a:off x="9877612" y="3380855"/>
            <a:ext cx="203013" cy="417882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5" name="Rectangle2"/>
          <p:cNvSpPr>
            <a:spLocks noChangeArrowheads="1"/>
          </p:cNvSpPr>
          <p:nvPr/>
        </p:nvSpPr>
        <p:spPr bwMode="auto">
          <a:xfrm>
            <a:off x="752547" y="0"/>
            <a:ext cx="9328078" cy="41298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6" name="Rectangle3"/>
          <p:cNvSpPr>
            <a:spLocks noChangeArrowheads="1"/>
          </p:cNvSpPr>
          <p:nvPr/>
        </p:nvSpPr>
        <p:spPr bwMode="auto">
          <a:xfrm>
            <a:off x="609038" y="5130779"/>
            <a:ext cx="92756" cy="2428896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7" name="Rectangle4"/>
          <p:cNvSpPr>
            <a:spLocks noChangeArrowheads="1"/>
          </p:cNvSpPr>
          <p:nvPr/>
        </p:nvSpPr>
        <p:spPr bwMode="auto">
          <a:xfrm>
            <a:off x="610789" y="1"/>
            <a:ext cx="92755" cy="5178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8" name="Rectangle5"/>
          <p:cNvSpPr>
            <a:spLocks noChangeArrowheads="1"/>
          </p:cNvSpPr>
          <p:nvPr/>
        </p:nvSpPr>
        <p:spPr bwMode="auto">
          <a:xfrm>
            <a:off x="344772" y="2673885"/>
            <a:ext cx="185512" cy="488579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">
                <a:schemeClr val="accent1"/>
              </a:gs>
              <a:gs pos="100000">
                <a:schemeClr val="accent2"/>
              </a:gs>
            </a:gsLst>
            <a:lin ang="534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sz="1984"/>
          </a:p>
        </p:txBody>
      </p:sp>
      <p:sp>
        <p:nvSpPr>
          <p:cNvPr id="9" name="Rectangle6"/>
          <p:cNvSpPr>
            <a:spLocks noChangeArrowheads="1"/>
          </p:cNvSpPr>
          <p:nvPr/>
        </p:nvSpPr>
        <p:spPr bwMode="auto">
          <a:xfrm>
            <a:off x="344772" y="0"/>
            <a:ext cx="185512" cy="26843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10" name="Rectangle7"/>
          <p:cNvSpPr>
            <a:spLocks noChangeArrowheads="1"/>
          </p:cNvSpPr>
          <p:nvPr/>
        </p:nvSpPr>
        <p:spPr bwMode="auto">
          <a:xfrm>
            <a:off x="1" y="0"/>
            <a:ext cx="276517" cy="75596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2049" name="SlideTitle1"/>
          <p:cNvSpPr>
            <a:spLocks noGrp="1" noChangeArrowheads="1"/>
          </p:cNvSpPr>
          <p:nvPr>
            <p:ph type="ctrTitle"/>
          </p:nvPr>
        </p:nvSpPr>
        <p:spPr>
          <a:xfrm>
            <a:off x="1578598" y="2210155"/>
            <a:ext cx="7280451" cy="1580182"/>
          </a:xfrm>
          <a:gradFill>
            <a:path>
              <a:fillToRect l="48999" t="47499" r="51001" b="52501"/>
            </a:path>
          </a:gradFill>
        </p:spPr>
        <p:txBody>
          <a:bodyPr tIns="45720" bIns="45720"/>
          <a:lstStyle>
            <a:lvl1pPr algn="ctr">
              <a:defRPr/>
            </a:lvl1pPr>
          </a:lstStyle>
          <a:p>
            <a:pPr lvl="0"/>
            <a:r>
              <a:rPr lang="ru-RU" altLang="en-US" noProof="0"/>
              <a:t>Образец заголовка</a:t>
            </a:r>
            <a:endParaRPr lang="en-US" altLang="en-US" noProof="0"/>
          </a:p>
        </p:txBody>
      </p:sp>
      <p:sp>
        <p:nvSpPr>
          <p:cNvPr id="2050" name="SlideSubtitle1"/>
          <p:cNvSpPr>
            <a:spLocks noGrp="1" noChangeArrowheads="1"/>
          </p:cNvSpPr>
          <p:nvPr>
            <p:ph type="subTitle" idx="1"/>
          </p:nvPr>
        </p:nvSpPr>
        <p:spPr>
          <a:xfrm>
            <a:off x="1578598" y="4429061"/>
            <a:ext cx="7280451" cy="1898668"/>
          </a:xfrm>
          <a:gradFill>
            <a:path>
              <a:fillToRect l="50000" t="48000" r="50000" b="52000"/>
            </a:path>
          </a:gradFill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altLang="en-US" noProof="0"/>
              <a:t>Образец подзаголовка</a:t>
            </a:r>
            <a:endParaRPr lang="en-US" altLang="en-US" noProof="0"/>
          </a:p>
        </p:txBody>
      </p:sp>
      <p:sp>
        <p:nvSpPr>
          <p:cNvPr id="11" name="DateTimeField1"/>
          <p:cNvSpPr>
            <a:spLocks noGrp="1" noChangeArrowheads="1"/>
          </p:cNvSpPr>
          <p:nvPr>
            <p:ph type="dt" idx="10"/>
          </p:nvPr>
        </p:nvSpPr>
        <p:spPr>
          <a:xfrm>
            <a:off x="1578599" y="6961201"/>
            <a:ext cx="1585598" cy="47423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12" name="FooterField1"/>
          <p:cNvSpPr>
            <a:spLocks noGrp="1" noChangeArrowheads="1"/>
          </p:cNvSpPr>
          <p:nvPr>
            <p:ph type="ftr" idx="11"/>
          </p:nvPr>
        </p:nvSpPr>
        <p:spPr>
          <a:xfrm>
            <a:off x="3638477" y="6961201"/>
            <a:ext cx="3480965" cy="47423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13" name="SlideNumberField1"/>
          <p:cNvSpPr>
            <a:spLocks noGrp="1" noChangeArrowheads="1"/>
          </p:cNvSpPr>
          <p:nvPr>
            <p:ph type="sldNum" idx="12"/>
          </p:nvPr>
        </p:nvSpPr>
        <p:spPr>
          <a:xfrm>
            <a:off x="7593721" y="6961201"/>
            <a:ext cx="1265328" cy="474230"/>
          </a:xfrm>
        </p:spPr>
        <p:txBody>
          <a:bodyPr/>
          <a:lstStyle>
            <a:lvl1pPr>
              <a:defRPr/>
            </a:lvl1pPr>
          </a:lstStyle>
          <a:p>
            <a:fld id="{10B969E2-F550-4B46-8637-90A9A64AF11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56892634"/>
      </p:ext>
    </p:extLst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6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0162B-9B32-48EA-89DF-D5AB4AD67B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925137"/>
      </p:ext>
    </p:extLst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0435" y="1263445"/>
            <a:ext cx="1858615" cy="522177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1088" y="1263445"/>
            <a:ext cx="5411336" cy="522177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6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04B59-3D8B-4376-A403-EDE151CA4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452196"/>
      </p:ext>
    </p:extLst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11874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350890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19916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22807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413128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839055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55098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53625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6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CBC61-5A1A-4806-BC05-C813195464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40894"/>
      </p:ext>
    </p:extLst>
  </p:cSld>
  <p:clrMapOvr>
    <a:masterClrMapping/>
  </p:clrMapOvr>
  <p:transition spd="slow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241545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099314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0214822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40312" y="750718"/>
            <a:ext cx="4289518" cy="1909168"/>
          </a:xfrm>
        </p:spPr>
        <p:txBody>
          <a:bodyPr/>
          <a:lstStyle>
            <a:lvl1pPr algn="ctr">
              <a:defRPr sz="352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40312" y="4227818"/>
            <a:ext cx="4284266" cy="2463894"/>
          </a:xfrm>
        </p:spPr>
        <p:txBody>
          <a:bodyPr/>
          <a:lstStyle>
            <a:lvl1pPr marL="0" indent="0" algn="ctr">
              <a:spcBef>
                <a:spcPts val="992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980495" y="6915703"/>
            <a:ext cx="1344083" cy="503978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</a:endParaRPr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861496" y="243711"/>
            <a:ext cx="2918739" cy="7007977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040313" y="6915703"/>
            <a:ext cx="843551" cy="503978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>
                <a:solidFill>
                  <a:srgbClr val="E7D19A"/>
                </a:solidFill>
              </a:rPr>
              <a:pPr/>
              <a:t>‹#›</a:t>
            </a:fld>
            <a:endParaRPr lang="en-US" dirty="0">
              <a:solidFill>
                <a:srgbClr val="E7D1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1987915"/>
            <a:ext cx="9408583" cy="4899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60469" y="6915703"/>
            <a:ext cx="2184135" cy="50397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360208" y="6915703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03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</p:spPr>
        <p:txBody>
          <a:bodyPr anchor="t"/>
          <a:lstStyle>
            <a:lvl1pPr algn="l">
              <a:defRPr sz="3528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4017" indent="0">
              <a:buNone/>
              <a:defRPr sz="1984"/>
            </a:lvl2pPr>
            <a:lvl3pPr marL="1008035" indent="0">
              <a:buNone/>
              <a:defRPr sz="1764"/>
            </a:lvl3pPr>
            <a:lvl4pPr marL="1512052" indent="0">
              <a:buNone/>
              <a:defRPr sz="1543"/>
            </a:lvl4pPr>
            <a:lvl5pPr marL="2016069" indent="0">
              <a:buNone/>
              <a:defRPr sz="1543"/>
            </a:lvl5pPr>
            <a:lvl6pPr marL="2520086" indent="0">
              <a:buNone/>
              <a:defRPr sz="1543"/>
            </a:lvl6pPr>
            <a:lvl7pPr marL="3024104" indent="0">
              <a:buNone/>
              <a:defRPr sz="1543"/>
            </a:lvl7pPr>
            <a:lvl8pPr marL="3528121" indent="0">
              <a:buNone/>
              <a:defRPr sz="1543"/>
            </a:lvl8pPr>
            <a:lvl9pPr marL="4032138" indent="0">
              <a:buNone/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63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021" y="1931917"/>
            <a:ext cx="4200260" cy="4955787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292" y="1931917"/>
            <a:ext cx="4200260" cy="4955787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720417" y="6915703"/>
            <a:ext cx="2184135" cy="50397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55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21" y="1842671"/>
            <a:ext cx="4454027" cy="70522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021" y="2547891"/>
            <a:ext cx="4454027" cy="4367812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2809" y="1842671"/>
            <a:ext cx="4455776" cy="70522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2809" y="2547891"/>
            <a:ext cx="4455776" cy="4367812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88427" y="6915703"/>
            <a:ext cx="2184135" cy="50397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12094" y="559976"/>
            <a:ext cx="8232510" cy="10919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75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297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4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6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87DCB-7724-41BD-9ED6-EEE81CCC88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367742"/>
      </p:ext>
    </p:extLst>
  </p:cSld>
  <p:clrMapOvr>
    <a:masterClrMapping/>
  </p:clrMapOvr>
  <p:transition spd="slow"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2099910"/>
            <a:ext cx="3316456" cy="1280946"/>
          </a:xfrm>
        </p:spPr>
        <p:txBody>
          <a:bodyPr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4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3" y="3443853"/>
            <a:ext cx="3316456" cy="3309109"/>
          </a:xfrm>
        </p:spPr>
        <p:txBody>
          <a:bodyPr/>
          <a:lstStyle>
            <a:lvl1pPr marL="0" indent="0">
              <a:buNone/>
              <a:defRPr sz="1543"/>
            </a:lvl1pPr>
            <a:lvl2pPr marL="504017" indent="0">
              <a:buNone/>
              <a:defRPr sz="1323"/>
            </a:lvl2pPr>
            <a:lvl3pPr marL="1008035" indent="0">
              <a:buNone/>
              <a:defRPr sz="1102"/>
            </a:lvl3pPr>
            <a:lvl4pPr marL="1512052" indent="0">
              <a:buNone/>
              <a:defRPr sz="992"/>
            </a:lvl4pPr>
            <a:lvl5pPr marL="2016069" indent="0">
              <a:buNone/>
              <a:defRPr sz="992"/>
            </a:lvl5pPr>
            <a:lvl6pPr marL="2520086" indent="0">
              <a:buNone/>
              <a:defRPr sz="992"/>
            </a:lvl6pPr>
            <a:lvl7pPr marL="3024104" indent="0">
              <a:buNone/>
              <a:defRPr sz="992"/>
            </a:lvl7pPr>
            <a:lvl8pPr marL="3528121" indent="0">
              <a:buNone/>
              <a:defRPr sz="992"/>
            </a:lvl8pPr>
            <a:lvl9pPr marL="4032138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47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3"/>
            <a:ext cx="6048375" cy="624724"/>
          </a:xfrm>
        </p:spPr>
        <p:txBody>
          <a:bodyPr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</p:spPr>
        <p:txBody>
          <a:bodyPr/>
          <a:lstStyle>
            <a:lvl1pPr marL="0" indent="0">
              <a:buNone/>
              <a:defRPr sz="1543"/>
            </a:lvl1pPr>
            <a:lvl2pPr marL="504017" indent="0">
              <a:buNone/>
              <a:defRPr sz="1323"/>
            </a:lvl2pPr>
            <a:lvl3pPr marL="1008035" indent="0">
              <a:buNone/>
              <a:defRPr sz="1102"/>
            </a:lvl3pPr>
            <a:lvl4pPr marL="1512052" indent="0">
              <a:buNone/>
              <a:defRPr sz="992"/>
            </a:lvl4pPr>
            <a:lvl5pPr marL="2016069" indent="0">
              <a:buNone/>
              <a:defRPr sz="992"/>
            </a:lvl5pPr>
            <a:lvl6pPr marL="2520086" indent="0">
              <a:buNone/>
              <a:defRPr sz="992"/>
            </a:lvl6pPr>
            <a:lvl7pPr marL="3024104" indent="0">
              <a:buNone/>
              <a:defRPr sz="992"/>
            </a:lvl7pPr>
            <a:lvl8pPr marL="3528121" indent="0">
              <a:buNone/>
              <a:defRPr sz="992"/>
            </a:lvl8pPr>
            <a:lvl9pPr marL="4032138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245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51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49480" y="419982"/>
            <a:ext cx="2331145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6047" y="419982"/>
            <a:ext cx="6825423" cy="64677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527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021" y="1931918"/>
            <a:ext cx="8568531" cy="2393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6021" y="4493808"/>
            <a:ext cx="8568531" cy="2393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4187" y="6887704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12094" y="559976"/>
            <a:ext cx="8232510" cy="10919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58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1987915"/>
            <a:ext cx="7560469" cy="4899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712354" y="6915703"/>
            <a:ext cx="2184135" cy="50397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520156" y="6915703"/>
            <a:ext cx="3192198" cy="50397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754639" y="3754638"/>
            <a:ext cx="7559676" cy="50402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46">
              <a:solidFill>
                <a:srgbClr val="A50021"/>
              </a:solidFill>
              <a:latin typeface="Lucida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28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12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1088" y="2684384"/>
            <a:ext cx="3634976" cy="3800837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4075" y="2684384"/>
            <a:ext cx="3634975" cy="3800837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7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88AB1-C41F-42A5-9DF7-E4A7984AD0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5382868"/>
      </p:ext>
    </p:extLst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9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320D4-ED7D-4578-803B-9A325DA1A3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965969"/>
      </p:ext>
    </p:extLst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5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76EB8-8C63-49DD-9D98-A2B89CA7C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226085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4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3C0EE-D9DE-4011-8C0A-590E4E5090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119181"/>
      </p:ext>
    </p:extLst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7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848FF-9DF9-4318-8B47-6B198F2AF2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942911"/>
      </p:ext>
    </p:extLst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r>
              <a:rPr lang="ru-RU" noProof="0"/>
              <a:t>Вставка рисунка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umsfeld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ußzeilenfeld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7" name="Foliennummerfeld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B9C86-4930-4483-893B-8CDCF69CA8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615330"/>
      </p:ext>
    </p:extLst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1"/>
          <p:cNvSpPr>
            <a:spLocks noChangeArrowheads="1"/>
          </p:cNvSpPr>
          <p:nvPr/>
        </p:nvSpPr>
        <p:spPr bwMode="auto">
          <a:xfrm>
            <a:off x="1" y="0"/>
            <a:ext cx="276517" cy="755967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2" name="Rectangle2"/>
          <p:cNvSpPr>
            <a:spLocks noChangeArrowheads="1"/>
          </p:cNvSpPr>
          <p:nvPr/>
        </p:nvSpPr>
        <p:spPr bwMode="auto">
          <a:xfrm>
            <a:off x="344772" y="2673885"/>
            <a:ext cx="185512" cy="488579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">
                <a:schemeClr val="accent1"/>
              </a:gs>
              <a:gs pos="100000">
                <a:schemeClr val="accent2"/>
              </a:gs>
            </a:gsLst>
            <a:lin ang="534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sz="1984"/>
          </a:p>
        </p:txBody>
      </p:sp>
      <p:sp>
        <p:nvSpPr>
          <p:cNvPr id="1027" name="Datumsfeld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21088" y="6961201"/>
            <a:ext cx="1743108" cy="4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96972">
              <a:defRPr sz="1543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Fußzeilenfeld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38476" y="6961201"/>
            <a:ext cx="3323456" cy="4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96972">
              <a:defRPr sz="1543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  <p:sp>
        <p:nvSpPr>
          <p:cNvPr id="1029" name="Foliennummerfeld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6212" y="6961201"/>
            <a:ext cx="1422838" cy="4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96972">
              <a:defRPr sz="1543">
                <a:solidFill>
                  <a:schemeClr val="tx1"/>
                </a:solidFill>
                <a:latin typeface="Sans-PS" pitchFamily="65" charset="0"/>
              </a:defRPr>
            </a:lvl1pPr>
          </a:lstStyle>
          <a:p>
            <a:pPr>
              <a:defRPr/>
            </a:pPr>
            <a:fld id="{72CDA493-345C-4FD2-B887-93649CB806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olientitel1"/>
          <p:cNvSpPr>
            <a:spLocks noGrp="1" noChangeArrowheads="1"/>
          </p:cNvSpPr>
          <p:nvPr>
            <p:ph type="title"/>
          </p:nvPr>
        </p:nvSpPr>
        <p:spPr bwMode="auto">
          <a:xfrm>
            <a:off x="1421089" y="1263445"/>
            <a:ext cx="7437961" cy="1266946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rect">
              <a:fillToRect l="48000" t="48000" r="52000" b="52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90170" rIns="91440" bIns="9017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Щелкните для редактирования стиля образца заголовков</a:t>
            </a:r>
          </a:p>
        </p:txBody>
      </p:sp>
      <p:sp>
        <p:nvSpPr>
          <p:cNvPr id="1032" name="Folientext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1089" y="2684384"/>
            <a:ext cx="7437961" cy="380083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path path="rect">
              <a:fillToRect l="48000" t="48999" r="52000" b="51001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Щелкните для редактирования стилей образца текста</a:t>
            </a:r>
          </a:p>
          <a:p>
            <a:pPr lvl="1"/>
            <a:r>
              <a:rPr lang="en-US" altLang="en-US"/>
              <a:t>Второй уровень</a:t>
            </a:r>
          </a:p>
          <a:p>
            <a:pPr lvl="2"/>
            <a:r>
              <a:rPr lang="en-US" altLang="en-US"/>
              <a:t>Третий уровень</a:t>
            </a:r>
          </a:p>
          <a:p>
            <a:pPr lvl="3"/>
            <a:r>
              <a:rPr lang="en-US" altLang="en-US"/>
              <a:t>Четвертый уровень</a:t>
            </a:r>
          </a:p>
          <a:p>
            <a:pPr lvl="4"/>
            <a:r>
              <a:rPr lang="en-US" altLang="en-US"/>
              <a:t>Пятый уровень</a:t>
            </a:r>
          </a:p>
        </p:txBody>
      </p:sp>
      <p:sp>
        <p:nvSpPr>
          <p:cNvPr id="1033" name="Rectangle3"/>
          <p:cNvSpPr>
            <a:spLocks noChangeArrowheads="1"/>
          </p:cNvSpPr>
          <p:nvPr/>
        </p:nvSpPr>
        <p:spPr bwMode="auto">
          <a:xfrm>
            <a:off x="9877612" y="3380855"/>
            <a:ext cx="203013" cy="417882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1034" name="Rectangle4"/>
          <p:cNvSpPr>
            <a:spLocks noChangeArrowheads="1"/>
          </p:cNvSpPr>
          <p:nvPr/>
        </p:nvSpPr>
        <p:spPr bwMode="auto">
          <a:xfrm>
            <a:off x="605537" y="5130779"/>
            <a:ext cx="91006" cy="2428896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1035" name="Rectangle6"/>
          <p:cNvSpPr>
            <a:spLocks noChangeArrowheads="1"/>
          </p:cNvSpPr>
          <p:nvPr/>
        </p:nvSpPr>
        <p:spPr bwMode="auto">
          <a:xfrm>
            <a:off x="344772" y="0"/>
            <a:ext cx="185512" cy="26843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1036" name="Rectangle7"/>
          <p:cNvSpPr>
            <a:spLocks noChangeArrowheads="1"/>
          </p:cNvSpPr>
          <p:nvPr/>
        </p:nvSpPr>
        <p:spPr bwMode="auto">
          <a:xfrm>
            <a:off x="607289" y="1"/>
            <a:ext cx="92755" cy="5178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  <p:sp>
        <p:nvSpPr>
          <p:cNvPr id="1037" name="Rectangle8"/>
          <p:cNvSpPr>
            <a:spLocks noChangeArrowheads="1"/>
          </p:cNvSpPr>
          <p:nvPr/>
        </p:nvSpPr>
        <p:spPr bwMode="auto">
          <a:xfrm>
            <a:off x="752547" y="0"/>
            <a:ext cx="9328078" cy="41298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folHlink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folHlink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folHlink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folHlink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GB" altLang="en-US" sz="1984"/>
          </a:p>
        </p:txBody>
      </p:sp>
    </p:spTree>
    <p:extLst>
      <p:ext uri="{BB962C8B-B14F-4D97-AF65-F5344CB8AC3E}">
        <p14:creationId xmlns:p14="http://schemas.microsoft.com/office/powerpoint/2010/main" val="338185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 spd="slow">
    <p:cut/>
  </p:transition>
  <p:txStyles>
    <p:titleStyle>
      <a:lvl1pPr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2pPr>
      <a:lvl3pPr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3pPr>
      <a:lvl4pPr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4pPr>
      <a:lvl5pPr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5pPr>
      <a:lvl6pPr marL="503972"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6pPr>
      <a:lvl7pPr marL="1007943"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7pPr>
      <a:lvl8pPr marL="1511915"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8pPr>
      <a:lvl9pPr marL="2015886" algn="l" defTabSz="496972" rtl="0" eaLnBrk="1" fontAlgn="base" hangingPunct="1">
        <a:spcBef>
          <a:spcPct val="0"/>
        </a:spcBef>
        <a:spcAft>
          <a:spcPct val="0"/>
        </a:spcAft>
        <a:defRPr sz="4850" b="1">
          <a:solidFill>
            <a:schemeClr val="tx2"/>
          </a:solidFill>
          <a:latin typeface="Sans-PS" pitchFamily="65" charset="0"/>
        </a:defRPr>
      </a:lvl9pPr>
    </p:titleStyle>
    <p:bodyStyle>
      <a:lvl1pPr marL="377979" indent="-377979" algn="l" defTabSz="496972" rtl="0" eaLnBrk="1" fontAlgn="base" hangingPunct="1">
        <a:spcBef>
          <a:spcPct val="0"/>
        </a:spcBef>
        <a:spcAft>
          <a:spcPct val="0"/>
        </a:spcAft>
        <a:buFont typeface="Verdana" panose="020B0604030504040204" pitchFamily="34" charset="0"/>
        <a:buChar char="•"/>
        <a:defRPr sz="3527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496972" rtl="0" eaLnBrk="1" fontAlgn="base" hangingPunct="1">
        <a:spcBef>
          <a:spcPts val="703"/>
        </a:spcBef>
        <a:spcAft>
          <a:spcPct val="0"/>
        </a:spcAft>
        <a:buFont typeface="Verdana" panose="020B0604030504040204" pitchFamily="34" charset="0"/>
        <a:buChar char="–"/>
        <a:defRPr sz="3086">
          <a:solidFill>
            <a:schemeClr val="tx1"/>
          </a:solidFill>
          <a:latin typeface="+mn-lt"/>
        </a:defRPr>
      </a:lvl2pPr>
      <a:lvl3pPr marL="1259929" indent="-251986" algn="l" defTabSz="496972" rtl="0" eaLnBrk="1" fontAlgn="base" hangingPunct="1">
        <a:spcBef>
          <a:spcPts val="606"/>
        </a:spcBef>
        <a:spcAft>
          <a:spcPct val="0"/>
        </a:spcAft>
        <a:buFont typeface="Verdana" panose="020B0604030504040204" pitchFamily="34" charset="0"/>
        <a:buChar char="•"/>
        <a:defRPr sz="2646">
          <a:solidFill>
            <a:schemeClr val="tx1"/>
          </a:solidFill>
          <a:latin typeface="+mn-lt"/>
        </a:defRPr>
      </a:lvl3pPr>
      <a:lvl4pPr marL="1763900" indent="-251986" algn="l" defTabSz="496972" rtl="0" eaLnBrk="1" fontAlgn="base" hangingPunct="1">
        <a:spcBef>
          <a:spcPts val="496"/>
        </a:spcBef>
        <a:spcAft>
          <a:spcPct val="0"/>
        </a:spcAft>
        <a:buFont typeface="Verdana" panose="020B0604030504040204" pitchFamily="34" charset="0"/>
        <a:buChar char="–"/>
        <a:defRPr sz="2205">
          <a:solidFill>
            <a:schemeClr val="tx1"/>
          </a:solidFill>
          <a:latin typeface="+mn-lt"/>
        </a:defRPr>
      </a:lvl4pPr>
      <a:lvl5pPr marL="2267872" indent="-251986" algn="l" defTabSz="496972" rtl="0" eaLnBrk="1" fontAlgn="base" hangingPunct="1">
        <a:spcBef>
          <a:spcPts val="496"/>
        </a:spcBef>
        <a:spcAft>
          <a:spcPct val="0"/>
        </a:spcAft>
        <a:buFont typeface="Verdana" panose="020B0604030504040204" pitchFamily="34" charset="0"/>
        <a:buChar char="»"/>
        <a:defRPr sz="2205">
          <a:solidFill>
            <a:schemeClr val="tx1"/>
          </a:solidFill>
          <a:latin typeface="+mn-lt"/>
        </a:defRPr>
      </a:lvl5pPr>
      <a:lvl6pPr marL="2771844" indent="-251986" algn="l" defTabSz="496972" rtl="0" eaLnBrk="1" fontAlgn="base" hangingPunct="1">
        <a:spcBef>
          <a:spcPts val="496"/>
        </a:spcBef>
        <a:spcAft>
          <a:spcPct val="0"/>
        </a:spcAft>
        <a:buFont typeface="Verdana" pitchFamily="34" charset="0"/>
        <a:buChar char="»"/>
        <a:defRPr sz="2205">
          <a:solidFill>
            <a:schemeClr val="tx1"/>
          </a:solidFill>
          <a:latin typeface="+mn-lt"/>
        </a:defRPr>
      </a:lvl6pPr>
      <a:lvl7pPr marL="3275815" indent="-251986" algn="l" defTabSz="496972" rtl="0" eaLnBrk="1" fontAlgn="base" hangingPunct="1">
        <a:spcBef>
          <a:spcPts val="496"/>
        </a:spcBef>
        <a:spcAft>
          <a:spcPct val="0"/>
        </a:spcAft>
        <a:buFont typeface="Verdana" pitchFamily="34" charset="0"/>
        <a:buChar char="»"/>
        <a:defRPr sz="2205">
          <a:solidFill>
            <a:schemeClr val="tx1"/>
          </a:solidFill>
          <a:latin typeface="+mn-lt"/>
        </a:defRPr>
      </a:lvl7pPr>
      <a:lvl8pPr marL="3779787" indent="-251986" algn="l" defTabSz="496972" rtl="0" eaLnBrk="1" fontAlgn="base" hangingPunct="1">
        <a:spcBef>
          <a:spcPts val="496"/>
        </a:spcBef>
        <a:spcAft>
          <a:spcPct val="0"/>
        </a:spcAft>
        <a:buFont typeface="Verdana" pitchFamily="34" charset="0"/>
        <a:buChar char="»"/>
        <a:defRPr sz="2205">
          <a:solidFill>
            <a:schemeClr val="tx1"/>
          </a:solidFill>
          <a:latin typeface="+mn-lt"/>
        </a:defRPr>
      </a:lvl8pPr>
      <a:lvl9pPr marL="4283758" indent="-251986" algn="l" defTabSz="496972" rtl="0" eaLnBrk="1" fontAlgn="base" hangingPunct="1">
        <a:spcBef>
          <a:spcPts val="496"/>
        </a:spcBef>
        <a:spcAft>
          <a:spcPct val="0"/>
        </a:spcAft>
        <a:buFont typeface="Verdana" pitchFamily="34" charset="0"/>
        <a:buChar char="»"/>
        <a:defRPr sz="220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CDA493-345C-4FD2-B887-93649CB806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92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 spd="slow">
    <p:cut/>
  </p:transition>
  <p:hf sldNum="0" hdr="0" dt="0"/>
  <p:txStyles>
    <p:titleStyle>
      <a:lvl1pPr algn="ctr" defTabSz="1007943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12094" y="559976"/>
            <a:ext cx="8232510" cy="109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6021" y="1987915"/>
            <a:ext cx="8568531" cy="489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0417" y="6915703"/>
            <a:ext cx="2184135" cy="50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543">
                <a:latin typeface="+mn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6021" y="6915703"/>
            <a:ext cx="2184135" cy="50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543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1F816EA-24CC-2048-859A-C5EA9F275392}" type="slidenum">
              <a:rPr lang="en-US" smtClean="0">
                <a:solidFill>
                  <a:prstClr val="black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/>
              </a:solidFill>
              <a:ea typeface="ＭＳ Ｐゴシック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128" y="478181"/>
            <a:ext cx="957950" cy="1285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05" y="12861"/>
            <a:ext cx="1428089" cy="2789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13" dirty="0">
                <a:solidFill>
                  <a:srgbClr val="A4001D"/>
                </a:solidFill>
                <a:ea typeface="ＭＳ Ｐゴシック" charset="0"/>
              </a:rPr>
              <a:t>Dan Jurafsky</a:t>
            </a:r>
          </a:p>
        </p:txBody>
      </p:sp>
    </p:spTree>
    <p:extLst>
      <p:ext uri="{BB962C8B-B14F-4D97-AF65-F5344CB8AC3E}">
        <p14:creationId xmlns:p14="http://schemas.microsoft.com/office/powerpoint/2010/main" val="395676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28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504017"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</a:defRPr>
      </a:lvl6pPr>
      <a:lvl7pPr marL="1008035"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</a:defRPr>
      </a:lvl7pPr>
      <a:lvl8pPr marL="1512052"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</a:defRPr>
      </a:lvl8pPr>
      <a:lvl9pPr marL="2016069" algn="l" rtl="0" eaLnBrk="1" fontAlgn="base" hangingPunct="1">
        <a:spcBef>
          <a:spcPct val="0"/>
        </a:spcBef>
        <a:spcAft>
          <a:spcPct val="0"/>
        </a:spcAft>
        <a:defRPr sz="3969">
          <a:solidFill>
            <a:schemeClr val="tx1"/>
          </a:solidFill>
          <a:latin typeface="Lucida Sans" pitchFamily="-65" charset="0"/>
        </a:defRPr>
      </a:lvl9pPr>
    </p:titleStyle>
    <p:bodyStyle>
      <a:lvl1pPr marL="378013" indent="-378013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646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56026" indent="-25200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205">
          <a:solidFill>
            <a:schemeClr val="tx1"/>
          </a:solidFill>
          <a:latin typeface="+mn-lt"/>
          <a:ea typeface="ＭＳ Ｐゴシック" pitchFamily="-65" charset="-128"/>
        </a:defRPr>
      </a:lvl2pPr>
      <a:lvl3pPr marL="1134039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205">
          <a:solidFill>
            <a:schemeClr val="tx1"/>
          </a:solidFill>
          <a:latin typeface="+mn-lt"/>
          <a:ea typeface="ＭＳ Ｐゴシック" pitchFamily="-65" charset="-128"/>
        </a:defRPr>
      </a:lvl3pPr>
      <a:lvl4pPr marL="1512052" indent="-25200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890065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394082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543">
          <a:solidFill>
            <a:schemeClr val="tx1"/>
          </a:solidFill>
          <a:latin typeface="+mn-lt"/>
          <a:ea typeface="ＭＳ Ｐゴシック" pitchFamily="-65" charset="-128"/>
        </a:defRPr>
      </a:lvl6pPr>
      <a:lvl7pPr marL="2898099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543">
          <a:solidFill>
            <a:schemeClr val="tx1"/>
          </a:solidFill>
          <a:latin typeface="+mn-lt"/>
          <a:ea typeface="ＭＳ Ｐゴシック" pitchFamily="-65" charset="-128"/>
        </a:defRPr>
      </a:lvl7pPr>
      <a:lvl8pPr marL="3402117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543">
          <a:solidFill>
            <a:schemeClr val="tx1"/>
          </a:solidFill>
          <a:latin typeface="+mn-lt"/>
          <a:ea typeface="ＭＳ Ｐゴシック" pitchFamily="-65" charset="-128"/>
        </a:defRPr>
      </a:lvl8pPr>
      <a:lvl9pPr marL="3906134" indent="-252009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543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habrahabr.ru/users/Cybersoph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google.com/products/catalog?hl=en&amp;q=hp+printer&amp;gs_upl=0l0l0l3005l0l0l0l0l0l0l0l0ll0l0&amp;bav=on.2,or.r_gc.r_pw.,cf.osb&amp;biw=845&amp;bih=543&amp;um=1&amp;ie=UTF-8&amp;tbm=shop&amp;cid=1773312189370889584&amp;sa=X&amp;ei=WvTYTpyBLemhiQK_l7j6CQ&amp;ved=0CKkBEOUNMAA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87775031100007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cialmouths.com/2010/03/31/6-tools-for-twitter-sentiment-track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sc.ncsu.edu/faculty/healey/tweet_viz/tweet_app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people/pabo/movie-review-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omip.ru/ru/collections/imhonet-film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omip.ru/ru/collections/imhonet-film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omip.ru/ru/collections/ya-market-camera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itt.edu/mpqa/subj_lexicon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FBS/opinion-lexicon-English.rar" TargetMode="External"/><Relationship Id="rId2" Type="http://schemas.openxmlformats.org/officeDocument/2006/relationships/hyperlink" Target="http://www.cs.uic.edu/~liub/FBS/sentiment-analysi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WordNet" TargetMode="External"/><Relationship Id="rId2" Type="http://schemas.openxmlformats.org/officeDocument/2006/relationships/hyperlink" Target="http://sentiwordnet.isti.cnr.it/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sentiwordnet.isti.cnr.it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rec-conf.org/proceedings/lrec2010/pdf/769_Paper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sentiment.christopherpotts.net/lexicons.html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binform.ru/pub/rusentilex/index.htm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Relationship Id="rId14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wjh.harvard.edu/~inquirer/inquirerbasic.xls" TargetMode="External"/><Relationship Id="rId4" Type="http://schemas.openxmlformats.org/officeDocument/2006/relationships/hyperlink" Target="http://www.wjh.harvard.edu/~inquirer/homecat.htm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nlpprogress.com/english/sentiment_analysis.html" TargetMode="Externa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Извлечение мнений, анализ тональности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noFill/>
          <a:ln/>
        </p:spPr>
        <p:txBody>
          <a:bodyPr/>
          <a:lstStyle/>
          <a:p>
            <a:endParaRPr lang="ru-RU" altLang="en-US" i="1" dirty="0"/>
          </a:p>
        </p:txBody>
      </p:sp>
    </p:spTree>
    <p:extLst>
      <p:ext uri="{BB962C8B-B14F-4D97-AF65-F5344CB8AC3E}">
        <p14:creationId xmlns:p14="http://schemas.microsoft.com/office/powerpoint/2010/main" val="4053456375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4</a:t>
            </a:r>
            <a:endParaRPr lang="ru-RU" altLang="en-US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530395"/>
              </p:ext>
            </p:extLst>
          </p:nvPr>
        </p:nvGraphicFramePr>
        <p:xfrm>
          <a:off x="650567" y="1873234"/>
          <a:ext cx="8779489" cy="450083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77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08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Экс-президент СССР </a:t>
                      </a:r>
                      <a:r>
                        <a:rPr lang="ru-RU" sz="3600" b="1" i="1" dirty="0">
                          <a:solidFill>
                            <a:srgbClr val="339966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Михаил Горбачев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FF00FF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считает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, что в России </a:t>
                      </a:r>
                      <a:r>
                        <a:rPr lang="ru-RU" sz="3600" b="1" i="1" dirty="0">
                          <a:solidFill>
                            <a:srgbClr val="993366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очень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слабая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оппозиция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и </a:t>
                      </a:r>
                      <a:r>
                        <a:rPr lang="ru-RU" sz="3600" b="1" i="1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сожалеет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, что </a:t>
                      </a:r>
                      <a:r>
                        <a:rPr lang="ru-RU" sz="3600" b="1" i="1" dirty="0">
                          <a:solidFill>
                            <a:srgbClr val="00206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правые партии</a:t>
                      </a:r>
                      <a:r>
                        <a:rPr lang="ru-RU" sz="3600" b="1" i="1" dirty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не представлены в парламенте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. </a:t>
                      </a:r>
                      <a:endParaRPr lang="en-US" sz="3600" i="1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736755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5</a:t>
            </a:r>
            <a:endParaRPr lang="ru-RU" altLang="en-US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581494"/>
              </p:ext>
            </p:extLst>
          </p:nvPr>
        </p:nvGraphicFramePr>
        <p:xfrm>
          <a:off x="586596" y="1710145"/>
          <a:ext cx="8696925" cy="51206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6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0831">
                <a:tc>
                  <a:txBody>
                    <a:bodyPr/>
                    <a:lstStyle/>
                    <a:p>
                      <a:pPr lvl="0"/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[</a:t>
                      </a:r>
                      <a:r>
                        <a:rPr lang="ru-RU" sz="280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hlinkClick r:id="rId2"/>
                        </a:rPr>
                        <a:t>Cybersoph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]: Иногда </a:t>
                      </a:r>
                      <a:r>
                        <a:rPr lang="ru-RU" sz="2800" b="1" i="1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мне кажется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что все подобные «</a:t>
                      </a:r>
                      <a:r>
                        <a:rPr lang="ru-RU" sz="2800" b="1" i="1" kern="1200" dirty="0">
                          <a:solidFill>
                            <a:srgbClr val="00206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синтаксические соревнования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» делаются</a:t>
                      </a:r>
                      <a:r>
                        <a:rPr lang="ru-RU" sz="2800" b="1" i="1" kern="12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умышленно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чтобы </a:t>
                      </a:r>
                      <a:r>
                        <a:rPr lang="ru-RU" sz="2800" b="1" i="1" kern="12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скрыть истинную плачевную ситуацию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сложившуюся в </a:t>
                      </a:r>
                      <a:r>
                        <a:rPr lang="ru-RU" sz="2800" b="1" i="1" kern="1200" dirty="0" err="1">
                          <a:solidFill>
                            <a:srgbClr val="00206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комплинге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(компьютерной лингвистике).</a:t>
                      </a:r>
                      <a:endParaRPr lang="en-US" sz="2800" i="1" kern="12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[</a:t>
                      </a:r>
                      <a:r>
                        <a:rPr lang="en-US" sz="2800" i="1" kern="120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rg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_</a:t>
                      </a:r>
                      <a:r>
                        <a:rPr lang="en-US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software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]:</a:t>
                      </a:r>
                      <a:r>
                        <a:rPr lang="ru-RU" sz="2800" b="1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2800" b="1" i="1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Ну почему же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 [</a:t>
                      </a:r>
                      <a:r>
                        <a:rPr lang="ru-RU" sz="2800" b="1" i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Соревнования — это хорошо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]. </a:t>
                      </a:r>
                      <a:r>
                        <a:rPr lang="ru-RU" sz="2800" i="1" u="sng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Я отслеживаю результаты конкурсов </a:t>
                      </a:r>
                      <a:r>
                        <a:rPr lang="en-US" sz="2800" i="1" u="sng" kern="120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CoNLL</a:t>
                      </a:r>
                      <a:r>
                        <a:rPr lang="ru-RU" sz="2800" i="1" u="sng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Периодически [</a:t>
                      </a:r>
                      <a:r>
                        <a:rPr lang="ru-RU" sz="2800" b="1" i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появляются интересные разработки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]. </a:t>
                      </a:r>
                      <a:r>
                        <a:rPr lang="ru-RU" sz="2800" b="1" i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Вы правы в том, что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результаты очень часто </a:t>
                      </a:r>
                      <a:r>
                        <a:rPr lang="ru-RU" sz="2800" b="1" i="1" kern="12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лукавы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— на соревнованиях </a:t>
                      </a:r>
                      <a:r>
                        <a:rPr lang="ru-RU" sz="2800" i="1" kern="120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парсер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показывает какие-нибудь 97%, а потом начинаешь изучать что да как и </a:t>
                      </a:r>
                      <a:r>
                        <a:rPr lang="ru-RU" sz="2800" b="1" i="1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понимаешь, что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2800" b="1" i="1" kern="12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не всё радужно</a:t>
                      </a:r>
                      <a:r>
                        <a:rPr lang="ru-RU" sz="2800" i="1" kern="12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</a:t>
                      </a:r>
                      <a:endParaRPr lang="en-US" sz="2800" i="1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93493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Уточнение задачи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4507" y="1763924"/>
            <a:ext cx="9071610" cy="498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Оценка приписывается:</a:t>
            </a:r>
          </a:p>
          <a:p>
            <a:pPr lvl="1"/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всему тексту</a:t>
            </a:r>
          </a:p>
          <a:p>
            <a:pPr lvl="1"/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предложению</a:t>
            </a:r>
          </a:p>
          <a:p>
            <a:pPr lvl="1"/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фрагменту</a:t>
            </a:r>
          </a:p>
        </p:txBody>
      </p:sp>
    </p:spTree>
    <p:extLst>
      <p:ext uri="{BB962C8B-B14F-4D97-AF65-F5344CB8AC3E}">
        <p14:creationId xmlns:p14="http://schemas.microsoft.com/office/powerpoint/2010/main" val="175861004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Основные элементы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4507" y="1763924"/>
            <a:ext cx="9364112" cy="498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Субъект оценки (</a:t>
            </a:r>
            <a:r>
              <a:rPr lang="en-US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holder</a:t>
            </a: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alt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по мнению Иванова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Объект оценки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ru-RU" alt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камера </a:t>
            </a:r>
            <a:r>
              <a:rPr lang="en-US" alt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Nokia</a:t>
            </a:r>
            <a:r>
              <a:rPr lang="ru-RU" alt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оппозиция, ресторан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Аспект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(кухня, интерьер, чувствительность камеры)</a:t>
            </a:r>
          </a:p>
          <a:p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Ориентация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(полярность) оценки:</a:t>
            </a:r>
          </a:p>
          <a:p>
            <a:pPr lvl="1"/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Позитивная, нейтральная, негативная</a:t>
            </a:r>
          </a:p>
          <a:p>
            <a:pPr lvl="1"/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Шкала (5 классов, …)</a:t>
            </a:r>
          </a:p>
        </p:txBody>
      </p:sp>
    </p:spTree>
    <p:extLst>
      <p:ext uri="{BB962C8B-B14F-4D97-AF65-F5344CB8AC3E}">
        <p14:creationId xmlns:p14="http://schemas.microsoft.com/office/powerpoint/2010/main" val="102853646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Резюме. Уточнение задач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4507" y="1763924"/>
            <a:ext cx="9071610" cy="498903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lvl="0"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разграничение эмоционально окрашенных (несущих субъективную оценку) и нейтральных текстов (фрагментов текстов);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определение общей положительной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. отрицательной оценки, содержащейся в тексте;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определение оценки относительно некоторого оцениваемого объекта / аспекта оцениваемого объекта и, соответственно, объекта или аспект оценки;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создание специальных словарей экспрессивной и оценочной лексики</a:t>
            </a:r>
            <a:endParaRPr lang="ru-RU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8016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Области применения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43037" y="1562683"/>
            <a:ext cx="9071610" cy="49890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социология — собираем данные из соц. сетей (например, о религиозных взглядах)</a:t>
            </a:r>
          </a:p>
          <a:p>
            <a:pPr>
              <a:lnSpc>
                <a:spcPct val="110000"/>
              </a:lnSpc>
            </a:pPr>
            <a:r>
              <a:rPr lang="ru-RU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политология — собираем данные из блогов о политических взглядах населения</a:t>
            </a:r>
          </a:p>
          <a:p>
            <a:pPr>
              <a:lnSpc>
                <a:spcPct val="110000"/>
              </a:lnSpc>
            </a:pPr>
            <a:r>
              <a:rPr lang="ru-RU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маркетинг — анализируем Твиттер, чтобы узнать какая модель ноутбуков пользуется наибольшим спросом</a:t>
            </a:r>
          </a:p>
          <a:p>
            <a:pPr>
              <a:lnSpc>
                <a:spcPct val="110000"/>
              </a:lnSpc>
            </a:pPr>
            <a:r>
              <a:rPr lang="ru-RU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медицина и психология — определяем депрессию у пользователей соц. сетей</a:t>
            </a:r>
          </a:p>
          <a:p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152344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93" y="1091670"/>
            <a:ext cx="8232510" cy="819051"/>
          </a:xfrm>
        </p:spPr>
        <p:txBody>
          <a:bodyPr/>
          <a:lstStyle/>
          <a:p>
            <a:r>
              <a:rPr lang="en-US" dirty="0">
                <a:hlinkClick r:id="rId2"/>
              </a:rPr>
              <a:t>Google Product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4161" y="2435754"/>
            <a:ext cx="9408583" cy="367522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4" descr="googleproductsearch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3" y="2183739"/>
            <a:ext cx="8232510" cy="4252254"/>
          </a:xfrm>
          <a:prstGeom prst="rect">
            <a:avLst/>
          </a:prstGeom>
        </p:spPr>
      </p:pic>
      <p:sp>
        <p:nvSpPr>
          <p:cNvPr id="6" name="Rectangle 2"/>
          <p:cNvSpPr txBox="1">
            <a:spLocks noRot="1" noChangeArrowheads="1"/>
          </p:cNvSpPr>
          <p:nvPr/>
        </p:nvSpPr>
        <p:spPr bwMode="auto">
          <a:xfrm>
            <a:off x="1630186" y="302737"/>
            <a:ext cx="7051801" cy="78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28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504017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6pPr>
            <a:lvl7pPr marL="1008035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7pPr>
            <a:lvl8pPr marL="1512052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8pPr>
            <a:lvl9pPr marL="2016069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ru-RU" altLang="en-US" kern="0"/>
              <a:t>Области применения</a:t>
            </a:r>
            <a:endParaRPr lang="ru-RU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9012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93" y="1091670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Twitter sentiment versus Gallup Poll of Consumer Confidence</a:t>
            </a:r>
            <a:endParaRPr lang="en-US" sz="3920" dirty="0"/>
          </a:p>
        </p:txBody>
      </p:sp>
      <p:pic>
        <p:nvPicPr>
          <p:cNvPr id="4" name="Content Placeholder 3" descr="twoplot_consconf2_k=15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111" b="-1111"/>
          <a:stretch>
            <a:fillRect/>
          </a:stretch>
        </p:blipFill>
        <p:spPr>
          <a:xfrm>
            <a:off x="858314" y="2435754"/>
            <a:ext cx="8181373" cy="4704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151" y="2903106"/>
            <a:ext cx="1596099" cy="1128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267" y="3030791"/>
            <a:ext cx="1188557" cy="1169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8114" y="1847717"/>
            <a:ext cx="806450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chemeClr val="accent5">
                    <a:lumMod val="75000"/>
                  </a:schemeClr>
                </a:solidFill>
              </a:rPr>
              <a:t>Brendan O'Connor, </a:t>
            </a:r>
            <a:r>
              <a:rPr lang="en-US" sz="1323" dirty="0" err="1">
                <a:solidFill>
                  <a:schemeClr val="accent5">
                    <a:lumMod val="75000"/>
                  </a:schemeClr>
                </a:solidFill>
              </a:rPr>
              <a:t>Ramnath</a:t>
            </a:r>
            <a:r>
              <a:rPr lang="en-US" sz="1323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323" dirty="0" err="1">
                <a:solidFill>
                  <a:schemeClr val="accent5">
                    <a:lumMod val="75000"/>
                  </a:schemeClr>
                </a:solidFill>
              </a:rPr>
              <a:t>Balasubramanyan</a:t>
            </a:r>
            <a:r>
              <a:rPr lang="en-US" sz="1323" dirty="0">
                <a:solidFill>
                  <a:schemeClr val="accent5">
                    <a:lumMod val="75000"/>
                  </a:schemeClr>
                </a:solidFill>
              </a:rPr>
              <a:t>, Bryan R. </a:t>
            </a:r>
            <a:r>
              <a:rPr lang="en-US" sz="1323" dirty="0" err="1">
                <a:solidFill>
                  <a:schemeClr val="accent5">
                    <a:lumMod val="75000"/>
                  </a:schemeClr>
                </a:solidFill>
              </a:rPr>
              <a:t>Routledge</a:t>
            </a:r>
            <a:r>
              <a:rPr lang="en-US" sz="1323" dirty="0">
                <a:solidFill>
                  <a:schemeClr val="accent5">
                    <a:lumMod val="75000"/>
                  </a:schemeClr>
                </a:solidFill>
              </a:rPr>
              <a:t>, and Noah A. Smith. 2010. From Tweets to Polls: Linking Text Sentiment to Public Opinion Time Series. In ICWSM-2010</a:t>
            </a:r>
          </a:p>
        </p:txBody>
      </p:sp>
      <p:sp>
        <p:nvSpPr>
          <p:cNvPr id="8" name="Rectangle 2"/>
          <p:cNvSpPr txBox="1">
            <a:spLocks noRot="1" noChangeArrowheads="1"/>
          </p:cNvSpPr>
          <p:nvPr/>
        </p:nvSpPr>
        <p:spPr bwMode="auto">
          <a:xfrm>
            <a:off x="1512093" y="390416"/>
            <a:ext cx="7225055" cy="35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28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504017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6pPr>
            <a:lvl7pPr marL="1008035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7pPr>
            <a:lvl8pPr marL="1512052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8pPr>
            <a:lvl9pPr marL="2016069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ru-RU" altLang="en-US" kern="0"/>
              <a:t>Области применения</a:t>
            </a:r>
            <a:endParaRPr lang="ru-RU" altLang="en-US" kern="0" dirty="0"/>
          </a:p>
        </p:txBody>
      </p:sp>
    </p:spTree>
    <p:extLst>
      <p:ext uri="{BB962C8B-B14F-4D97-AF65-F5344CB8AC3E}">
        <p14:creationId xmlns:p14="http://schemas.microsoft.com/office/powerpoint/2010/main" val="287832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3" y="1259681"/>
            <a:ext cx="8232510" cy="819051"/>
          </a:xfrm>
        </p:spPr>
        <p:txBody>
          <a:bodyPr/>
          <a:lstStyle/>
          <a:p>
            <a:r>
              <a:rPr lang="en-US" dirty="0"/>
              <a:t>Twitter sentiment: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10" y="2435754"/>
            <a:ext cx="4956307" cy="3675228"/>
          </a:xfrm>
        </p:spPr>
        <p:txBody>
          <a:bodyPr/>
          <a:lstStyle/>
          <a:p>
            <a:pPr marL="0" indent="0">
              <a:buNone/>
            </a:pPr>
            <a:r>
              <a:rPr lang="de-DE" sz="1984" dirty="0"/>
              <a:t>Johan Bollen, </a:t>
            </a:r>
            <a:r>
              <a:rPr lang="de-DE" sz="1984" dirty="0" err="1"/>
              <a:t>Huina</a:t>
            </a:r>
            <a:r>
              <a:rPr lang="de-DE" sz="1984" dirty="0"/>
              <a:t> Mao, </a:t>
            </a:r>
            <a:r>
              <a:rPr lang="de-DE" sz="1984" dirty="0" err="1"/>
              <a:t>Xiaojun</a:t>
            </a:r>
            <a:r>
              <a:rPr lang="de-DE" sz="1984" dirty="0"/>
              <a:t> Zeng. 2011. </a:t>
            </a:r>
            <a:r>
              <a:rPr lang="en-US" sz="2205" dirty="0">
                <a:hlinkClick r:id="rId3"/>
              </a:rPr>
              <a:t>Twitter mood predicts the stock market,</a:t>
            </a:r>
            <a:endParaRPr lang="en-US" sz="2205" dirty="0"/>
          </a:p>
          <a:p>
            <a:pPr marL="0" indent="0">
              <a:buNone/>
            </a:pPr>
            <a:r>
              <a:rPr lang="en-US" sz="1984" dirty="0"/>
              <a:t>Journal of Computational Science 2:1, 1-8. 10.1016/j.jocs.2010.12.007.</a:t>
            </a:r>
            <a:endParaRPr lang="de-DE" sz="1984" dirty="0"/>
          </a:p>
          <a:p>
            <a:pPr marL="0" indent="0">
              <a:buNone/>
            </a:pPr>
            <a:endParaRPr lang="de-DE" sz="2205" dirty="0"/>
          </a:p>
          <a:p>
            <a:pPr marL="0" indent="0">
              <a:buNone/>
            </a:pPr>
            <a:r>
              <a:rPr lang="de-DE" sz="2205" dirty="0"/>
              <a:t> </a:t>
            </a:r>
            <a:endParaRPr lang="en-US" sz="220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twittersentimen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07" y="923660"/>
            <a:ext cx="5124318" cy="5712720"/>
          </a:xfrm>
          <a:prstGeom prst="rect">
            <a:avLst/>
          </a:prstGeom>
        </p:spPr>
      </p:pic>
      <p:sp>
        <p:nvSpPr>
          <p:cNvPr id="6" name="Rectangle 2"/>
          <p:cNvSpPr txBox="1">
            <a:spLocks noRot="1" noChangeArrowheads="1"/>
          </p:cNvSpPr>
          <p:nvPr/>
        </p:nvSpPr>
        <p:spPr bwMode="auto">
          <a:xfrm>
            <a:off x="1456932" y="454960"/>
            <a:ext cx="7561940" cy="26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28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504017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6pPr>
            <a:lvl7pPr marL="1008035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7pPr>
            <a:lvl8pPr marL="1512052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8pPr>
            <a:lvl9pPr marL="2016069" algn="l" rtl="0" eaLnBrk="1" fontAlgn="base" hangingPunct="1">
              <a:spcBef>
                <a:spcPct val="0"/>
              </a:spcBef>
              <a:spcAft>
                <a:spcPct val="0"/>
              </a:spcAft>
              <a:defRPr sz="3969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ru-RU" altLang="en-US" kern="0"/>
              <a:t>Области применения</a:t>
            </a:r>
            <a:endParaRPr lang="ru-RU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5441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65358" y="77099"/>
            <a:ext cx="9072563" cy="1259946"/>
          </a:xfrm>
        </p:spPr>
        <p:txBody>
          <a:bodyPr>
            <a:normAutofit fontScale="90000"/>
          </a:bodyPr>
          <a:lstStyle/>
          <a:p>
            <a:r>
              <a:rPr lang="ru-RU" altLang="en-US" dirty="0"/>
              <a:t>Области применения</a:t>
            </a:r>
            <a:r>
              <a:rPr lang="ru-RU" dirty="0">
                <a:ea typeface="ＭＳ Ｐゴシック" charset="0"/>
                <a:cs typeface="ＭＳ Ｐゴシック" charset="0"/>
              </a:rPr>
              <a:t/>
            </a:r>
            <a:br>
              <a:rPr lang="ru-RU" dirty="0">
                <a:ea typeface="ＭＳ Ｐゴシック" charset="0"/>
                <a:cs typeface="ＭＳ Ｐゴシック" charset="0"/>
              </a:rPr>
            </a:br>
            <a:r>
              <a:rPr lang="en-US" dirty="0">
                <a:ea typeface="ＭＳ Ｐゴシック" charset="0"/>
                <a:cs typeface="ＭＳ Ｐゴシック" charset="0"/>
              </a:rPr>
              <a:t>Twitter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-1803376" y="1434164"/>
            <a:ext cx="8905371" cy="895150"/>
          </a:xfrm>
        </p:spPr>
        <p:txBody>
          <a:bodyPr>
            <a:noAutofit/>
          </a:bodyPr>
          <a:lstStyle/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Twitrrat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64" y="1564105"/>
            <a:ext cx="6454365" cy="44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85" y="6381549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http://socialmouths.com/2010/03/31/6-tools-for-twitter-sentiment-tracking/</a:t>
            </a:r>
          </a:p>
        </p:txBody>
      </p:sp>
    </p:spTree>
    <p:extLst>
      <p:ext uri="{BB962C8B-B14F-4D97-AF65-F5344CB8AC3E}">
        <p14:creationId xmlns:p14="http://schemas.microsoft.com/office/powerpoint/2010/main" val="34693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Основные понятия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4507" y="1763924"/>
            <a:ext cx="9071610" cy="498903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Subjectivity</a:t>
            </a:r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Detetction</a:t>
            </a:r>
            <a:r>
              <a:rPr lang="en-US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– выявление субъективной информации</a:t>
            </a: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распознавание тональности</a:t>
            </a: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r>
              <a:rPr lang="en-US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Opinion mining</a:t>
            </a:r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– извлечение оценки</a:t>
            </a: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;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первоначально -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выявление и анализ суждений, касающихся определенных сторон какого-либо предмета </a:t>
            </a:r>
            <a:r>
              <a:rPr lang="ru-RU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(одни из первых -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Dave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Lawrence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Pennock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; 2003])</a:t>
            </a:r>
            <a:endParaRPr lang="en-US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Sentiment Analysis</a:t>
            </a:r>
            <a:r>
              <a:rPr lang="ru-RU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– выявление оценочных суждений относительно какого-то объекта</a:t>
            </a:r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91156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884" y="913095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Мониторинг СМИ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C576DA7-439F-43D7-AD6A-492A1262E69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4862" y="62675"/>
            <a:ext cx="8568532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007943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4000" dirty="0"/>
              <a:t>Типы задач и области применения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0585EF0-A112-44E1-85EE-39C15770A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392" y="1763713"/>
            <a:ext cx="6839842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7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85122" y="215585"/>
            <a:ext cx="9072563" cy="1259946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Twitter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362309" y="1952675"/>
            <a:ext cx="8905371" cy="4672412"/>
          </a:xfrm>
        </p:spPr>
        <p:txBody>
          <a:bodyPr>
            <a:noAutofit/>
          </a:bodyPr>
          <a:lstStyle/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  <a:hlinkClick r:id="rId3"/>
              </a:rPr>
              <a:t>http://socialmouths.com/2010/03/31/6-tools-for-twitter-sentiment-tracking/</a:t>
            </a:r>
            <a:endParaRPr lang="en-US" sz="24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  <a:hlinkClick r:id="rId4"/>
              </a:rPr>
              <a:t>https://www.csc.ncsu.edu/faculty/healey/tweet_viz/tweet_app/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32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884" y="913095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Мониторинг СМИ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C576DA7-439F-43D7-AD6A-492A1262E69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04862" y="62675"/>
            <a:ext cx="8568532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007943" rtl="0" eaLnBrk="1" latinLnBrk="0" hangingPunct="1"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4000" dirty="0"/>
              <a:t>Типы задач и области применения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AE89B2-153D-4A13-962F-6DCED35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737708"/>
            <a:ext cx="8040414" cy="54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42560" y="0"/>
            <a:ext cx="9072563" cy="1259946"/>
          </a:xfrm>
        </p:spPr>
        <p:txBody>
          <a:bodyPr>
            <a:normAutofit fontScale="90000"/>
          </a:bodyPr>
          <a:lstStyle/>
          <a:p>
            <a:r>
              <a:rPr lang="ru-RU" altLang="en-US" dirty="0"/>
              <a:t>Извлечение </a:t>
            </a:r>
            <a:br>
              <a:rPr lang="ru-RU" altLang="en-US" dirty="0"/>
            </a:br>
            <a:r>
              <a:rPr lang="ru-RU" altLang="en-US" dirty="0"/>
              <a:t>субъективной оценки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4507" y="1763924"/>
            <a:ext cx="9071610" cy="498903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None/>
            </a:pPr>
            <a:r>
              <a:rPr lang="en-US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</a:t>
            </a:r>
            <a:r>
              <a:rPr lang="en-US" altLang="en-US" sz="3600" b="1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Parliament</a:t>
            </a:r>
            <a:r>
              <a:rPr lang="en-US" altLang="en-US" sz="3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3600" u="sng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exploded</a:t>
            </a:r>
            <a:r>
              <a:rPr lang="en-US" altLang="en-US" sz="3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into fury against the</a:t>
            </a:r>
          </a:p>
          <a:p>
            <a:pPr>
              <a:lnSpc>
                <a:spcPct val="110000"/>
              </a:lnSpc>
              <a:buNone/>
            </a:pPr>
            <a:r>
              <a:rPr lang="en-US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government when word leaked out…”</a:t>
            </a:r>
            <a:endParaRPr lang="ru-RU" altLang="en-US" sz="3600" dirty="0">
              <a:solidFill>
                <a:srgbClr val="0066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</a:t>
            </a:r>
            <a:r>
              <a:rPr lang="ru-RU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Может показаться, что компания …</a:t>
            </a:r>
            <a:r>
              <a:rPr lang="en-US" altLang="en-US" sz="3600" dirty="0">
                <a:solidFill>
                  <a:srgbClr val="0066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endParaRPr lang="ru-RU" altLang="en-US" sz="3600" dirty="0">
              <a:solidFill>
                <a:srgbClr val="0066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Субъективная оценка может «портить» результаты извлечения фактов</a:t>
            </a:r>
          </a:p>
          <a:p>
            <a:pPr>
              <a:lnSpc>
                <a:spcPct val="110000"/>
              </a:lnSpc>
              <a:buNone/>
            </a:pP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 фильтрация субъективной оценки в </a:t>
            </a:r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IE</a:t>
            </a:r>
            <a:endParaRPr lang="ru-RU" alt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&gt; </a:t>
            </a: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фильтрация субъективной оценки при автоматическом реферировании</a:t>
            </a:r>
            <a:endParaRPr lang="en-US" alt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-&gt; </a:t>
            </a: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распознавание субъективной оценки в собственно извлечении мнений</a:t>
            </a:r>
          </a:p>
          <a:p>
            <a:pPr>
              <a:lnSpc>
                <a:spcPct val="110000"/>
              </a:lnSpc>
              <a:buNone/>
            </a:pP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Методы: классификатор предложений (например, </a:t>
            </a:r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SVM</a:t>
            </a:r>
            <a:r>
              <a:rPr lang="ru-RU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alt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buNone/>
            </a:pP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39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08062" y="0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Sentiment Analysis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155273" y="1443630"/>
            <a:ext cx="10002411" cy="5457501"/>
          </a:xfrm>
        </p:spPr>
        <p:txBody>
          <a:bodyPr>
            <a:noAutofit/>
          </a:bodyPr>
          <a:lstStyle/>
          <a:p>
            <a:r>
              <a:rPr lang="ru-RU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Распознавание отношения:</a:t>
            </a:r>
          </a:p>
          <a:p>
            <a:pPr marL="457200" lvl="1" indent="0">
              <a:buNone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“enduring, affectively colored beliefs, dispositions towards objects or persons”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Субъект отношения (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Holder (source)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of attitude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Объект отношения (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Target (aspect)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of attitude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Тип отношения (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Type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of attitude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a set of types</a:t>
            </a:r>
          </a:p>
          <a:p>
            <a:pPr lvl="3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Like, love, hate, value, desire,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etc.</a:t>
            </a:r>
          </a:p>
          <a:p>
            <a:pPr lvl="2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Or (more commonly) simple weighted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полярность (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polarity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lvl="3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positive, negative, neutral,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together with </a:t>
            </a:r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strength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Text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containing the attitude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Sentence or entire document</a:t>
            </a:r>
          </a:p>
        </p:txBody>
      </p:sp>
    </p:spTree>
    <p:extLst>
      <p:ext uri="{BB962C8B-B14F-4D97-AF65-F5344CB8AC3E}">
        <p14:creationId xmlns:p14="http://schemas.microsoft.com/office/powerpoint/2010/main" val="343701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Baseline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362309" y="1769795"/>
            <a:ext cx="9214285" cy="4655159"/>
          </a:xfrm>
        </p:spPr>
        <p:txBody>
          <a:bodyPr>
            <a:noAutofit/>
          </a:bodyPr>
          <a:lstStyle/>
          <a:p>
            <a:r>
              <a:rPr lang="en-US" dirty="0"/>
              <a:t>Polarity detection:</a:t>
            </a:r>
            <a:endParaRPr lang="ru-RU" dirty="0"/>
          </a:p>
          <a:p>
            <a:endParaRPr lang="ru-RU" dirty="0"/>
          </a:p>
          <a:p>
            <a:endParaRPr lang="en-US" dirty="0"/>
          </a:p>
          <a:p>
            <a:pPr lvl="1"/>
            <a:r>
              <a:rPr lang="ru-RU" dirty="0"/>
              <a:t>Позитивный </a:t>
            </a:r>
            <a:r>
              <a:rPr lang="en-US" dirty="0"/>
              <a:t>/ </a:t>
            </a:r>
            <a:r>
              <a:rPr lang="ru-RU" dirty="0"/>
              <a:t>негативный отзыв</a:t>
            </a:r>
            <a:r>
              <a:rPr lang="en-US" dirty="0"/>
              <a:t>?</a:t>
            </a:r>
          </a:p>
          <a:p>
            <a:r>
              <a:rPr lang="en-US" dirty="0"/>
              <a:t>Data: </a:t>
            </a:r>
            <a:r>
              <a:rPr lang="en-US" i="1" dirty="0"/>
              <a:t>Polarity Data 2.0: </a:t>
            </a:r>
          </a:p>
          <a:p>
            <a:pPr lvl="1"/>
            <a:r>
              <a:rPr lang="en-US" dirty="0">
                <a:hlinkClick r:id="rId3"/>
              </a:rPr>
              <a:t>http://www.cs.cornell.edu/people/pabo/movie-review-data</a:t>
            </a:r>
            <a:endParaRPr lang="ru-RU" dirty="0"/>
          </a:p>
          <a:p>
            <a:pPr lvl="1"/>
            <a:r>
              <a:rPr lang="en-US" dirty="0">
                <a:hlinkClick r:id="rId4"/>
              </a:rPr>
              <a:t>http://romip.ru/ru/collections/imhonet-films.html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4031" y="2378371"/>
            <a:ext cx="9125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Bo Pang, Lillian Lee, and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Shivakumar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Vaithyanathan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.  2002.  Thumbs up? Sentiment Classification using Machine Learning Techniques. EMNLP-2002, 79—86.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Bo Pang and Lillian Lee.  2004.  A Sentimental Education: Sentiment Analysis Using Subjectivity Summarization Based on Minimum Cuts.  ACL, 271-278</a:t>
            </a:r>
          </a:p>
        </p:txBody>
      </p:sp>
    </p:spTree>
    <p:extLst>
      <p:ext uri="{BB962C8B-B14F-4D97-AF65-F5344CB8AC3E}">
        <p14:creationId xmlns:p14="http://schemas.microsoft.com/office/powerpoint/2010/main" val="181884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Baseline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209519" y="1452257"/>
            <a:ext cx="9661585" cy="4655159"/>
          </a:xfrm>
        </p:spPr>
        <p:txBody>
          <a:bodyPr>
            <a:noAutofit/>
          </a:bodyPr>
          <a:lstStyle/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Коллекции на русском языке: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http://romip.ru/ru/collections/imhonet-films.html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Коллекция представляет собой набор отзывов пользователей рекомендательного портала Imhonet.ru на фильмы различных жанров. Каждый отзыв имеет численную оценку от 1 до 10 баллов, соответствующую тексту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http://romip.ru/ru/collections/ya-market-camera.html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Коллекция представляет собой набор отзывов пользователей на цифровые фотокамеры, оставленные пользователями на площадке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Яндекс.Маркет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Каждый отзыв имеет численную оценку от 1 до 5 баллов.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Evaluating Sentiment Analysis Systems in Russian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Ilia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Chetviorkin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Natalia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Loukachevitch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Baseline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9548" y="1939137"/>
            <a:ext cx="9661525" cy="4548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сводится к классификации текстов на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n-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классов</a:t>
            </a:r>
          </a:p>
          <a:p>
            <a:pPr marL="0" indent="0">
              <a:buNone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мешок слов 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классификатор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Na</a:t>
            </a:r>
            <a:r>
              <a:rPr lang="fr-FR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ï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Bayes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Мешок слов:</a:t>
            </a:r>
          </a:p>
          <a:p>
            <a:pPr marL="783875" lvl="1" indent="-342900"/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все слова</a:t>
            </a:r>
          </a:p>
          <a:p>
            <a:pPr marL="783875" lvl="1" indent="-342900"/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Только прилагательные</a:t>
            </a:r>
          </a:p>
          <a:p>
            <a:pPr marL="783875" lvl="1" indent="-342900"/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Прилагательные + наречия + существительные + биграммы</a:t>
            </a:r>
          </a:p>
          <a:p>
            <a:pPr marL="783875" lvl="1" indent="-342900"/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6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46591" y="0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Baseline: </a:t>
            </a:r>
            <a:r>
              <a:rPr lang="ru-RU" dirty="0">
                <a:ea typeface="ＭＳ Ｐゴシック" charset="0"/>
                <a:cs typeface="ＭＳ Ｐゴシック" charset="0"/>
              </a:rPr>
              <a:t/>
            </a:r>
            <a:br>
              <a:rPr lang="ru-RU" dirty="0">
                <a:ea typeface="ＭＳ Ｐゴシック" charset="0"/>
                <a:cs typeface="ＭＳ Ｐゴシック" charset="0"/>
              </a:rPr>
            </a:br>
            <a:r>
              <a:rPr lang="ru-RU" dirty="0">
                <a:ea typeface="ＭＳ Ｐゴシック" charset="0"/>
                <a:cs typeface="ＭＳ Ｐゴシック" charset="0"/>
              </a:rPr>
              <a:t>классификация отзывов об отелях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715619"/>
              </p:ext>
            </p:extLst>
          </p:nvPr>
        </p:nvGraphicFramePr>
        <p:xfrm>
          <a:off x="672860" y="1475881"/>
          <a:ext cx="8402128" cy="3010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01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4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400" b="0" dirty="0">
                          <a:effectLst/>
                        </a:rPr>
                        <a:t>Словарь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Accuracy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Baseline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85.32%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be-BY" sz="2400" b="0" dirty="0">
                          <a:effectLst/>
                        </a:rPr>
                        <a:t>[</a:t>
                      </a:r>
                      <a:r>
                        <a:rPr lang="en-US" sz="2400" b="0" dirty="0" err="1">
                          <a:effectLst/>
                        </a:rPr>
                        <a:t>Chetviorkin</a:t>
                      </a:r>
                      <a:r>
                        <a:rPr lang="en-US" sz="2400" b="0" dirty="0">
                          <a:effectLst/>
                        </a:rPr>
                        <a:t> I</a:t>
                      </a:r>
                      <a:r>
                        <a:rPr lang="be-BY" sz="2400" b="0" dirty="0">
                          <a:effectLst/>
                        </a:rPr>
                        <a:t>., </a:t>
                      </a:r>
                      <a:r>
                        <a:rPr lang="en-US" sz="2400" b="0" dirty="0" err="1">
                          <a:effectLst/>
                        </a:rPr>
                        <a:t>Loukachevitch</a:t>
                      </a:r>
                      <a:r>
                        <a:rPr lang="en-US" sz="2400" b="0" dirty="0">
                          <a:effectLst/>
                        </a:rPr>
                        <a:t> N</a:t>
                      </a:r>
                      <a:r>
                        <a:rPr lang="be-BY" sz="2400" b="0" dirty="0">
                          <a:effectLst/>
                        </a:rPr>
                        <a:t>, 2012</a:t>
                      </a:r>
                      <a:r>
                        <a:rPr lang="en-US" sz="2400" b="0" dirty="0">
                          <a:effectLst/>
                        </a:rPr>
                        <a:t>a</a:t>
                      </a:r>
                      <a:r>
                        <a:rPr lang="be-BY" sz="2400" b="0" dirty="0">
                          <a:effectLst/>
                        </a:rPr>
                        <a:t>]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83.71%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SVM</a:t>
                      </a:r>
                      <a:r>
                        <a:rPr lang="en-US" sz="2400" b="0" baseline="0" dirty="0">
                          <a:effectLst/>
                        </a:rPr>
                        <a:t> </a:t>
                      </a:r>
                      <a:r>
                        <a:rPr lang="ru-RU" sz="2400" b="0" dirty="0">
                          <a:effectLst/>
                        </a:rPr>
                        <a:t>Простой словарь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84.03%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28015"/>
              </p:ext>
            </p:extLst>
          </p:nvPr>
        </p:nvGraphicFramePr>
        <p:xfrm>
          <a:off x="672860" y="4273617"/>
          <a:ext cx="8402128" cy="2560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20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b="0" dirty="0" err="1">
                          <a:effectLst/>
                        </a:rPr>
                        <a:t>Прилаг</a:t>
                      </a:r>
                      <a:r>
                        <a:rPr lang="ru-RU" sz="2800" b="0" dirty="0">
                          <a:effectLst/>
                        </a:rPr>
                        <a:t>. + наречие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81.26%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b="0" dirty="0" err="1">
                          <a:effectLst/>
                        </a:rPr>
                        <a:t>Прилаг</a:t>
                      </a:r>
                      <a:r>
                        <a:rPr lang="ru-RU" sz="2800" b="0" dirty="0">
                          <a:effectLst/>
                        </a:rPr>
                        <a:t>. +наречие +глагол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dirty="0">
                          <a:effectLst/>
                        </a:rPr>
                        <a:t>83.05%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5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П</a:t>
                      </a:r>
                      <a:r>
                        <a:rPr lang="be-BY" sz="2800" b="0" dirty="0">
                          <a:effectLst/>
                        </a:rPr>
                        <a:t>рилаг</a:t>
                      </a:r>
                      <a:r>
                        <a:rPr lang="ru-RU" sz="2800" b="0" dirty="0">
                          <a:effectLst/>
                        </a:rPr>
                        <a:t>.</a:t>
                      </a:r>
                      <a:r>
                        <a:rPr lang="be-BY" sz="2800" b="0" dirty="0">
                          <a:effectLst/>
                        </a:rPr>
                        <a:t> + наречия + сущ</a:t>
                      </a:r>
                      <a:r>
                        <a:rPr lang="ru-RU" sz="2800" b="0" dirty="0">
                          <a:effectLst/>
                        </a:rPr>
                        <a:t>.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dirty="0">
                          <a:effectLst/>
                        </a:rPr>
                        <a:t>86.18%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b="0" dirty="0">
                          <a:effectLst/>
                        </a:rPr>
                        <a:t>Словоформы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2800" dirty="0">
                          <a:effectLst/>
                        </a:rPr>
                        <a:t>85.42%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268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46591" y="-47157"/>
            <a:ext cx="9072563" cy="125994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Признаки для задачи </a:t>
            </a:r>
            <a:br>
              <a:rPr lang="ru-RU" dirty="0"/>
            </a:br>
            <a:r>
              <a:rPr lang="ru-RU" dirty="0"/>
              <a:t>определения тональности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2290" name="Picture 2" descr="Vt,d=Ct,dlog(|N|Pt|P|Nt)">
            <a:extLst>
              <a:ext uri="{FF2B5EF4-FFF2-40B4-BE49-F238E27FC236}">
                <a16:creationId xmlns:a16="http://schemas.microsoft.com/office/drawing/2014/main" id="{B2C83DF7-FCE9-428A-95A9-DB2F0E424A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9" y="1547326"/>
            <a:ext cx="5443345" cy="108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C2E1A0-BFFE-4751-979A-06B2285763D2}"/>
              </a:ext>
            </a:extLst>
          </p:cNvPr>
          <p:cNvSpPr/>
          <p:nvPr/>
        </p:nvSpPr>
        <p:spPr>
          <a:xfrm>
            <a:off x="483109" y="2755016"/>
            <a:ext cx="879715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где: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ru-RU" sz="2400" baseline="-25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t,d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— вес слова t в документе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lang="ru-RU" sz="2400" baseline="-25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t,d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— кол-во раз слово t встречается в документе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|P| — кол-во документов с положительной тональностью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|N| — кол-во документов с отрицательной тональностью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u-RU" sz="2400" baseline="-25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— кол-во положительных документов, где встречается слово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ru-RU" sz="2400" baseline="-25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— кол-во отрицательных документов, где встречается слово t</a:t>
            </a:r>
          </a:p>
          <a:p>
            <a:r>
              <a:rPr lang="ru-RU" sz="2200" dirty="0"/>
              <a:t/>
            </a:r>
            <a:br>
              <a:rPr lang="ru-RU" sz="2200" dirty="0"/>
            </a:b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37168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Subjectivety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По мнению журнала</a:t>
            </a:r>
            <a:r>
              <a:rPr lang="ru-RU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американский флот имеет наибольшее число кораблей и самую большую зону ответственности. </a:t>
            </a:r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ru-RU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субъективная информация</a:t>
            </a:r>
          </a:p>
          <a:p>
            <a:r>
              <a:rPr lang="ru-RU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Королевский военно-морской флот Великобритании, насчитывающий 19 фрегатов и </a:t>
            </a:r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эсминцев </a:t>
            </a:r>
          </a:p>
          <a:p>
            <a:r>
              <a:rPr lang="ru-RU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 объективная информация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9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08062" y="13859"/>
            <a:ext cx="9072563" cy="125994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Признаки для задачи </a:t>
            </a:r>
            <a:br>
              <a:rPr lang="ru-RU" dirty="0"/>
            </a:br>
            <a:r>
              <a:rPr lang="ru-RU" dirty="0"/>
              <a:t>определения тональности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2290" name="Picture 2" descr="Vt,d=Ct,dlog(|N|Pt|P|Nt)">
            <a:extLst>
              <a:ext uri="{FF2B5EF4-FFF2-40B4-BE49-F238E27FC236}">
                <a16:creationId xmlns:a16="http://schemas.microsoft.com/office/drawing/2014/main" id="{B2C83DF7-FCE9-428A-95A9-DB2F0E424A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81" y="1564756"/>
            <a:ext cx="5443345" cy="108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C2E1A0-BFFE-4751-979A-06B2285763D2}"/>
              </a:ext>
            </a:extLst>
          </p:cNvPr>
          <p:cNvSpPr/>
          <p:nvPr/>
        </p:nvSpPr>
        <p:spPr>
          <a:xfrm>
            <a:off x="356886" y="2714402"/>
            <a:ext cx="893485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«отличный» скорее всего встречается в большинстве положительных (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) отзывов и почти не встречается в отрицательных (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), в итоге вес будет большим положительным числом, т.к. отношение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 будет числом, гораздо больше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Слово «нудный встречается в основном в отрицательных отзывах, поэтому отношение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 будет меньше единицы и в итоге логарифм будет отрицательным. В итоге вес слова будет отрицательным числом, но большим по модулю.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Слово «сценарий» может встречаться с одинаковой вероятностью и в положительных, так и в отрицательных отзывах, поэтому отношение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ru-RU" sz="2200" baseline="-25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 будет очень близко к единице, и в итоге логарифм будет близок к нулю. Вес слова будет практически равен нулю.</a:t>
            </a:r>
            <a:b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ru-RU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925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Построение тонального лексикона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9743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Словарный подход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9548" y="1540042"/>
            <a:ext cx="9661525" cy="53997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Когда нужен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(а) ориентированный на пользователя независимый от предметной области анализатор мнений – можно создать лексикон оценочных слов и классификатор, основанный на этом лексиконе, и предлагать готовую систему конечному пользователю;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(б) </a:t>
            </a:r>
            <a:r>
              <a:rPr lang="ru-RU" sz="27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поаспектное</a:t>
            </a: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 извлечение мнений + подсветка оценки в тексте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(в) извлечение более сложных категорий: эмоций, настроения, черт характера…</a:t>
            </a:r>
          </a:p>
        </p:txBody>
      </p:sp>
    </p:spTree>
    <p:extLst>
      <p:ext uri="{BB962C8B-B14F-4D97-AF65-F5344CB8AC3E}">
        <p14:creationId xmlns:p14="http://schemas.microsoft.com/office/powerpoint/2010/main" val="1132724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Тональные лексиконы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9549" y="1732547"/>
            <a:ext cx="9661525" cy="53997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Словарный подход:</a:t>
            </a:r>
          </a:p>
          <a:p>
            <a:pPr>
              <a:lnSpc>
                <a:spcPct val="110000"/>
              </a:lnSpc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Специальный тональный словарь</a:t>
            </a:r>
          </a:p>
          <a:p>
            <a:pPr>
              <a:lnSpc>
                <a:spcPct val="110000"/>
              </a:lnSpc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Разные классы лексики</a:t>
            </a:r>
          </a:p>
          <a:p>
            <a:pPr>
              <a:lnSpc>
                <a:spcPct val="110000"/>
              </a:lnSpc>
            </a:pPr>
            <a:r>
              <a:rPr lang="ru-RU" sz="2700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предложений: вычислить суммарный вес предложения по весу слов внутри предложения</a:t>
            </a:r>
            <a:endParaRPr lang="en-US" sz="27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847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Тональные лексиконы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9548" y="1540042"/>
            <a:ext cx="9661525" cy="539977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эмоциональные слова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‘affective’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 tradition in affective computing (Picard, 1995)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эмоции (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emotions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), чувства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(sentiment)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субъективность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(subjectivity)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персональные характеристики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(personality)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настроение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(mood)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отношение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(attitude)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классы: оценка, мнение, эмоции, суждение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Wiebe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1999).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Еще: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взаимоотношения (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interpersonal stances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например, дружелюбность, агрессивность)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08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08062" y="0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Эмоциональные (</a:t>
            </a:r>
            <a:r>
              <a:rPr lang="en-US" dirty="0">
                <a:ea typeface="ＭＳ Ｐゴシック" charset="0"/>
                <a:cs typeface="ＭＳ Ｐゴシック" charset="0"/>
              </a:rPr>
              <a:t>affective</a:t>
            </a:r>
            <a:r>
              <a:rPr lang="ru-RU" dirty="0">
                <a:ea typeface="ＭＳ Ｐゴシック" charset="0"/>
                <a:cs typeface="ＭＳ Ｐゴシック" charset="0"/>
              </a:rPr>
              <a:t>) состояния</a:t>
            </a:r>
            <a:r>
              <a:rPr lang="en-US" dirty="0">
                <a:ea typeface="ＭＳ Ｐゴシック" charset="0"/>
                <a:cs typeface="ＭＳ Ｐゴシック" charset="0"/>
              </a:rPr>
              <a:t>(Scherer)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155274" y="1443630"/>
            <a:ext cx="9730598" cy="5457501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Emotion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brief organically synchronized … evaluation of a major event </a:t>
            </a:r>
          </a:p>
          <a:p>
            <a:pPr lvl="1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angry, sad, joyful, fearful, ashamed, proud, elated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Mood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diffuse non-caused low-intensity long-duration change in subjective feeling</a:t>
            </a:r>
          </a:p>
          <a:p>
            <a:pPr lvl="1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cheerful, gloomy, irritable, listless, depressed, buoyant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Interpersonal stances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affective stance toward another person in a specific interaction</a:t>
            </a:r>
          </a:p>
          <a:p>
            <a:pPr lvl="1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friendly, flirtatious, distant, cold, warm, supportive, contemptuous</a:t>
            </a:r>
          </a:p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Attitudes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enduring, affectively colored beliefs, dispositions towards objects or persons</a:t>
            </a:r>
          </a:p>
          <a:p>
            <a:pPr lvl="1"/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liking, loving, hating, valuing, desiring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Personality traits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stable personality dispositions and typical behavior tendencies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nervous, anxious, reckless, morose, hostile, jealous</a:t>
            </a:r>
            <a:endParaRPr lang="en-US" sz="240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636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08062" y="0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Эмоциональные (</a:t>
            </a:r>
            <a:r>
              <a:rPr lang="en-US" dirty="0">
                <a:ea typeface="ＭＳ Ｐゴシック" charset="0"/>
                <a:cs typeface="ＭＳ Ｐゴシック" charset="0"/>
              </a:rPr>
              <a:t>affective</a:t>
            </a:r>
            <a:r>
              <a:rPr lang="ru-RU" dirty="0">
                <a:ea typeface="ＭＳ Ｐゴシック" charset="0"/>
                <a:cs typeface="ＭＳ Ｐゴシック" charset="0"/>
              </a:rPr>
              <a:t>) состояния</a:t>
            </a:r>
            <a:r>
              <a:rPr lang="en-US" dirty="0">
                <a:ea typeface="ＭＳ Ｐゴシック" charset="0"/>
                <a:cs typeface="ＭＳ Ｐゴシック" charset="0"/>
              </a:rPr>
              <a:t>(Scherer)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155274" y="1443630"/>
            <a:ext cx="9730598" cy="5457501"/>
          </a:xfrm>
        </p:spPr>
        <p:txBody>
          <a:bodyPr>
            <a:noAutofit/>
          </a:bodyPr>
          <a:lstStyle/>
          <a:p>
            <a:r>
              <a:rPr lang="ru-RU" sz="24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Теория 6 базовых эмоций </a:t>
            </a:r>
            <a:r>
              <a:rPr lang="ru-RU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(</a:t>
            </a:r>
            <a:r>
              <a:rPr lang="en-US" sz="1800" dirty="0"/>
              <a:t>Ekman, P. (1999). Basic</a:t>
            </a:r>
            <a:r>
              <a:rPr lang="ru-RU" sz="1800" dirty="0"/>
              <a:t> </a:t>
            </a:r>
            <a:r>
              <a:rPr lang="en-US" sz="1800" dirty="0"/>
              <a:t>emotions. In </a:t>
            </a:r>
            <a:r>
              <a:rPr lang="en-US" sz="1800" dirty="0" err="1"/>
              <a:t>Dalgleish</a:t>
            </a:r>
            <a:r>
              <a:rPr lang="en-US" sz="1800" dirty="0"/>
              <a:t>, T. and</a:t>
            </a:r>
            <a:r>
              <a:rPr lang="ru-RU" sz="1800" dirty="0"/>
              <a:t> </a:t>
            </a:r>
            <a:r>
              <a:rPr lang="en-US" sz="1800" dirty="0"/>
              <a:t>Power, M. J. (Eds.), Handbook of Cognition and Emotion,</a:t>
            </a:r>
            <a:r>
              <a:rPr lang="ru-RU" sz="1800" dirty="0"/>
              <a:t> </a:t>
            </a:r>
            <a:r>
              <a:rPr lang="en-US" sz="1800" dirty="0"/>
              <a:t>45–60. Wiley</a:t>
            </a:r>
            <a:r>
              <a:rPr lang="ru-RU" sz="1800" dirty="0"/>
              <a:t>)</a:t>
            </a:r>
            <a:endParaRPr lang="ru-RU" sz="180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  <a:p>
            <a:r>
              <a:rPr lang="en-US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surprise, happiness, anger, fear, disgust, sadness</a:t>
            </a:r>
            <a:r>
              <a:rPr lang="en-US" sz="2800" i="1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 </a:t>
            </a:r>
            <a:endParaRPr lang="ru-RU" sz="2800" i="1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круг эмоций </a:t>
            </a:r>
            <a:r>
              <a:rPr lang="ru-RU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(</a:t>
            </a:r>
            <a:r>
              <a:rPr lang="en-US" sz="1800" dirty="0" err="1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Plutchik</a:t>
            </a:r>
            <a:r>
              <a:rPr lang="en-US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, R. (1980)</a:t>
            </a:r>
            <a:r>
              <a:rPr lang="ru-RU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) -</a:t>
            </a:r>
            <a:r>
              <a:rPr lang="ru-RU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 8 эмоций, сгруппированных в 4 противопоставленных пары: </a:t>
            </a:r>
            <a:r>
              <a:rPr lang="en-US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joy–sadness, anger–fear, trust–disgust, and anticipation–surprise</a:t>
            </a:r>
            <a:endParaRPr lang="ru-RU" sz="280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95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1008062" y="0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Эмоциональные (</a:t>
            </a:r>
            <a:r>
              <a:rPr lang="en-US" dirty="0">
                <a:ea typeface="ＭＳ Ｐゴシック" charset="0"/>
                <a:cs typeface="ＭＳ Ｐゴシック" charset="0"/>
              </a:rPr>
              <a:t>affective</a:t>
            </a:r>
            <a:r>
              <a:rPr lang="ru-RU" dirty="0">
                <a:ea typeface="ＭＳ Ｐゴシック" charset="0"/>
                <a:cs typeface="ＭＳ Ｐゴシック" charset="0"/>
              </a:rPr>
              <a:t>) состояния</a:t>
            </a:r>
            <a:r>
              <a:rPr lang="en-US" dirty="0">
                <a:ea typeface="ＭＳ Ｐゴシック" charset="0"/>
                <a:cs typeface="ＭＳ Ｐゴシック" charset="0"/>
              </a:rPr>
              <a:t>(Scherer)</a:t>
            </a:r>
          </a:p>
        </p:txBody>
      </p:sp>
      <p:sp>
        <p:nvSpPr>
          <p:cNvPr id="61444" name="Rectangle 5"/>
          <p:cNvSpPr>
            <a:spLocks noGrp="1" noChangeArrowheads="1"/>
          </p:cNvSpPr>
          <p:nvPr>
            <p:ph idx="1"/>
          </p:nvPr>
        </p:nvSpPr>
        <p:spPr>
          <a:xfrm>
            <a:off x="155274" y="1443630"/>
            <a:ext cx="9730598" cy="5457501"/>
          </a:xfrm>
        </p:spPr>
        <p:txBody>
          <a:bodyPr>
            <a:noAutofit/>
          </a:bodyPr>
          <a:lstStyle/>
          <a:p>
            <a:r>
              <a:rPr lang="ru-RU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круг эмоций </a:t>
            </a:r>
            <a:r>
              <a:rPr lang="ru-RU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(</a:t>
            </a:r>
            <a:r>
              <a:rPr lang="en-US" sz="1800" dirty="0" err="1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Plutchik</a:t>
            </a:r>
            <a:r>
              <a:rPr lang="en-US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, R. (1980)</a:t>
            </a:r>
            <a:r>
              <a:rPr lang="ru-RU" sz="1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)</a:t>
            </a:r>
            <a:r>
              <a:rPr lang="ru-RU" sz="280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:</a:t>
            </a:r>
            <a:endParaRPr lang="en-US" sz="280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16" y="1886818"/>
            <a:ext cx="7460398" cy="54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93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Существующие тональные лексиконы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простой лексикон: список слов + приписан позитив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негатив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 Inquirer (Stone et al., 1966),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 контент анализ 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подход с точки зрения когнитивной психологии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(Osgood et al., 1957). 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General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Inquirer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-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1915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позитивных слов и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2291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негативных</a:t>
            </a:r>
          </a:p>
        </p:txBody>
      </p:sp>
    </p:spTree>
    <p:extLst>
      <p:ext uri="{BB962C8B-B14F-4D97-AF65-F5344CB8AC3E}">
        <p14:creationId xmlns:p14="http://schemas.microsoft.com/office/powerpoint/2010/main" val="1971534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62" y="436994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65" y="2695075"/>
            <a:ext cx="9408583" cy="436859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Home page: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http://www.cs.pitt.edu/mpqa/subj_lexicon.html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6885 words from 8221 lemmas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2718 positive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4912 negative</a:t>
            </a:r>
          </a:p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аннотирован с точки зрения степени: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strong, weak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GNU GPL</a:t>
            </a:r>
          </a:p>
          <a:p>
            <a:endParaRPr lang="ru-RU" dirty="0"/>
          </a:p>
          <a:p>
            <a:r>
              <a:rPr lang="ru-RU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исходный лексикон + </a:t>
            </a:r>
            <a:r>
              <a:rPr lang="ru-RU"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бустреп</a:t>
            </a:r>
            <a:r>
              <a:rPr lang="ru-RU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3600" dirty="0" err="1">
                <a:solidFill>
                  <a:srgbClr val="28817A"/>
                </a:solidFill>
              </a:rPr>
              <a:t>Riloff</a:t>
            </a:r>
            <a:r>
              <a:rPr lang="en-US" sz="3600" dirty="0">
                <a:solidFill>
                  <a:srgbClr val="28817A"/>
                </a:solidFill>
              </a:rPr>
              <a:t> and </a:t>
            </a:r>
            <a:r>
              <a:rPr lang="en-US" sz="3600" dirty="0" err="1">
                <a:solidFill>
                  <a:srgbClr val="28817A"/>
                </a:solidFill>
              </a:rPr>
              <a:t>Wiebe</a:t>
            </a:r>
            <a:r>
              <a:rPr lang="en-US" sz="3600" dirty="0">
                <a:solidFill>
                  <a:srgbClr val="28817A"/>
                </a:solidFill>
              </a:rPr>
              <a:t> (2003). Learning extraction patterns for subjective expressions. EMNLP-2003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endParaRPr lang="ru-RU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197" y="1746431"/>
            <a:ext cx="8927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rgbClr val="28817A"/>
                </a:solidFill>
              </a:rPr>
              <a:t>Theresa</a:t>
            </a:r>
            <a:r>
              <a:rPr lang="pl-PL" dirty="0">
                <a:solidFill>
                  <a:srgbClr val="28817A"/>
                </a:solidFill>
              </a:rPr>
              <a:t> Wilson, </a:t>
            </a:r>
            <a:r>
              <a:rPr lang="pl-PL" dirty="0" err="1">
                <a:solidFill>
                  <a:srgbClr val="28817A"/>
                </a:solidFill>
              </a:rPr>
              <a:t>Janyce</a:t>
            </a:r>
            <a:r>
              <a:rPr lang="pl-PL" dirty="0">
                <a:solidFill>
                  <a:srgbClr val="28817A"/>
                </a:solidFill>
              </a:rPr>
              <a:t> </a:t>
            </a:r>
            <a:r>
              <a:rPr lang="pl-PL" dirty="0" err="1">
                <a:solidFill>
                  <a:srgbClr val="28817A"/>
                </a:solidFill>
              </a:rPr>
              <a:t>Wiebe</a:t>
            </a:r>
            <a:r>
              <a:rPr lang="pl-PL" dirty="0">
                <a:solidFill>
                  <a:srgbClr val="28817A"/>
                </a:solidFill>
              </a:rPr>
              <a:t>, and Paul Hoffmann (2005). </a:t>
            </a:r>
            <a:r>
              <a:rPr lang="pl-PL" dirty="0" err="1">
                <a:solidFill>
                  <a:srgbClr val="28817A"/>
                </a:solidFill>
              </a:rPr>
              <a:t>Recognizing</a:t>
            </a:r>
            <a:r>
              <a:rPr lang="pl-PL" dirty="0">
                <a:solidFill>
                  <a:srgbClr val="28817A"/>
                </a:solidFill>
              </a:rPr>
              <a:t> </a:t>
            </a:r>
            <a:r>
              <a:rPr lang="pl-PL" dirty="0" err="1">
                <a:solidFill>
                  <a:srgbClr val="28817A"/>
                </a:solidFill>
              </a:rPr>
              <a:t>Contextual</a:t>
            </a:r>
            <a:r>
              <a:rPr lang="pl-PL" dirty="0">
                <a:solidFill>
                  <a:srgbClr val="28817A"/>
                </a:solidFill>
              </a:rPr>
              <a:t> </a:t>
            </a:r>
            <a:r>
              <a:rPr lang="pl-PL" dirty="0" err="1">
                <a:solidFill>
                  <a:srgbClr val="28817A"/>
                </a:solidFill>
              </a:rPr>
              <a:t>Polarity</a:t>
            </a:r>
            <a:r>
              <a:rPr lang="pl-PL" dirty="0">
                <a:solidFill>
                  <a:srgbClr val="28817A"/>
                </a:solidFill>
              </a:rPr>
              <a:t> in </a:t>
            </a:r>
          </a:p>
          <a:p>
            <a:r>
              <a:rPr lang="pl-PL" dirty="0" err="1">
                <a:solidFill>
                  <a:srgbClr val="28817A"/>
                </a:solidFill>
              </a:rPr>
              <a:t>Phrase</a:t>
            </a:r>
            <a:r>
              <a:rPr lang="pl-PL" dirty="0">
                <a:solidFill>
                  <a:srgbClr val="28817A"/>
                </a:solidFill>
              </a:rPr>
              <a:t>-Level </a:t>
            </a:r>
            <a:r>
              <a:rPr lang="pl-PL" dirty="0" err="1">
                <a:solidFill>
                  <a:srgbClr val="28817A"/>
                </a:solidFill>
              </a:rPr>
              <a:t>Sentiment</a:t>
            </a:r>
            <a:r>
              <a:rPr lang="pl-PL" dirty="0">
                <a:solidFill>
                  <a:srgbClr val="28817A"/>
                </a:solidFill>
              </a:rPr>
              <a:t> Analysis. Proc. of HLT-EMNLP-2005.</a:t>
            </a:r>
            <a:endParaRPr lang="en-US" dirty="0">
              <a:solidFill>
                <a:srgbClr val="28817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5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Извлечение мнений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Мне все очень понравилось. Официантка приветливая. Еда вкусная.</a:t>
            </a:r>
          </a:p>
          <a:p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  </a:t>
            </a: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positive</a:t>
            </a:r>
          </a:p>
          <a:p>
            <a:endParaRPr lang="ru-RU" sz="28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2800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Все было ужасно. Официанты подавали все крайне медленно. Еда была холодная.</a:t>
            </a:r>
          </a:p>
          <a:p>
            <a:r>
              <a:rPr lang="ru-RU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negative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33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Liu Opinion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98" y="2511399"/>
            <a:ext cx="9408583" cy="367522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Bing Liu's Page on Opinion Mining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http://www.cs.uic.edu/~liub/FBS/opinion-lexicon-English.rar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6786 words</a:t>
            </a:r>
          </a:p>
          <a:p>
            <a:pPr lvl="1"/>
            <a:r>
              <a:rPr lang="en-US" sz="2646" dirty="0">
                <a:latin typeface="Calibri Light" panose="020F0302020204030204" pitchFamily="34" charset="0"/>
                <a:cs typeface="Calibri Light" panose="020F0302020204030204" pitchFamily="34" charset="0"/>
              </a:rPr>
              <a:t>2006 positive</a:t>
            </a:r>
          </a:p>
          <a:p>
            <a:pPr lvl="1"/>
            <a:r>
              <a:rPr lang="en-US" sz="2646" dirty="0">
                <a:latin typeface="Calibri Light" panose="020F0302020204030204" pitchFamily="34" charset="0"/>
                <a:cs typeface="Calibri Light" panose="020F0302020204030204" pitchFamily="34" charset="0"/>
              </a:rPr>
              <a:t>4783 negative</a:t>
            </a:r>
            <a:endParaRPr lang="ru-RU" sz="2646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 из отзывов по продуктам, </a:t>
            </a:r>
            <a:r>
              <a:rPr lang="ru-RU" sz="3087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бустреп</a:t>
            </a:r>
            <a:r>
              <a:rPr lang="ru-RU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 из </a:t>
            </a:r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0616" y="2013423"/>
            <a:ext cx="90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8817A"/>
                </a:solidFill>
              </a:rPr>
              <a:t>Minqing</a:t>
            </a:r>
            <a:r>
              <a:rPr lang="en-US" dirty="0">
                <a:solidFill>
                  <a:srgbClr val="28817A"/>
                </a:solidFill>
              </a:rPr>
              <a:t> Hu and Bing Liu. Mining and Summarizing Customer Reviews. ACM SIGKDD-2004.</a:t>
            </a:r>
          </a:p>
        </p:txBody>
      </p:sp>
    </p:spTree>
    <p:extLst>
      <p:ext uri="{BB962C8B-B14F-4D97-AF65-F5344CB8AC3E}">
        <p14:creationId xmlns:p14="http://schemas.microsoft.com/office/powerpoint/2010/main" val="3000592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Примеры пересекающихся по лексиконам слов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admire, amazing, assure, celebration, charm, eager, enthusiastic, excellent, fancy, fantastic,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frolic, graceful, happy, joy, luck, majesty, mercy, nice, patience, perfect, proud,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rejoice, relief, respect, satisfactorily, sensational, super, terrific, thank, vivid, wise, wonderful,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zest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Negative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abominable, anger, anxious, bad, catastrophe, cheap, complaint, condescending, deceit,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defective, disappointment, embarrass, fake, fear, filthy, fool, guilt, hate, idiot, inflict, lazy,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miserable, mourn, nervous, objection, pest, plot, reject, scream, silly, terrible, unfriendly,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vile, wicked</a:t>
            </a:r>
          </a:p>
        </p:txBody>
      </p:sp>
    </p:spTree>
    <p:extLst>
      <p:ext uri="{BB962C8B-B14F-4D97-AF65-F5344CB8AC3E}">
        <p14:creationId xmlns:p14="http://schemas.microsoft.com/office/powerpoint/2010/main" val="409544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652" y="613349"/>
            <a:ext cx="8232510" cy="607855"/>
          </a:xfrm>
        </p:spPr>
        <p:txBody>
          <a:bodyPr>
            <a:normAutofit fontScale="90000"/>
          </a:bodyPr>
          <a:lstStyle/>
          <a:p>
            <a:r>
              <a:rPr lang="en-US" dirty="0"/>
              <a:t>NRC Word-Emotion Association Lexicon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09" y="1699526"/>
            <a:ext cx="2318747" cy="47751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61733" y="1699526"/>
            <a:ext cx="3230628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Mohammad and </a:t>
            </a:r>
            <a:r>
              <a:rPr lang="en-US" sz="1984" dirty="0" err="1"/>
              <a:t>Turney</a:t>
            </a:r>
            <a:r>
              <a:rPr lang="en-US" sz="1984" dirty="0"/>
              <a:t> 2011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263" y="2170154"/>
            <a:ext cx="6679393" cy="450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5011" indent="-315011">
              <a:buFont typeface="Arial" charset="0"/>
              <a:buChar char="•"/>
            </a:pP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10,000 words chosen mainly from earlier lexicons</a:t>
            </a:r>
          </a:p>
          <a:p>
            <a:pPr marL="315011" indent="-315011">
              <a:buFont typeface="Arial" charset="0"/>
              <a:buChar char="•"/>
            </a:pP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Labeled by Amazon Mechanical Turk</a:t>
            </a:r>
          </a:p>
          <a:p>
            <a:pPr marL="315011" indent="-315011">
              <a:buFont typeface="Arial" charset="0"/>
              <a:buChar char="•"/>
            </a:pP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2205" dirty="0" err="1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pPr marL="315011" indent="-315011">
              <a:buFont typeface="Arial" charset="0"/>
              <a:buChar char="•"/>
            </a:pP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Give </a:t>
            </a:r>
            <a:r>
              <a:rPr lang="en-US" sz="2205" dirty="0" err="1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 an idea of the relevant sense of the word</a:t>
            </a:r>
          </a:p>
          <a:p>
            <a:pPr marL="315011" indent="-315011">
              <a:buFont typeface="Arial" charset="0"/>
              <a:buChar char="•"/>
            </a:pPr>
            <a:r>
              <a:rPr lang="en-US" sz="2205" dirty="0">
                <a:latin typeface="Calibri" charset="0"/>
                <a:ea typeface="Calibri" charset="0"/>
                <a:cs typeface="Calibri" charset="0"/>
              </a:rPr>
              <a:t>Result: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anticipation   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joy 1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sadness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trust  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negative    0</a:t>
            </a:r>
          </a:p>
          <a:p>
            <a:pPr lvl="1"/>
            <a:r>
              <a:rPr lang="en-US" sz="1764" dirty="0">
                <a:latin typeface="Courier" charset="0"/>
                <a:ea typeface="Courier" charset="0"/>
                <a:cs typeface="Courier" charset="0"/>
              </a:rPr>
              <a:t>amazingly   positive   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274" y="6745705"/>
            <a:ext cx="3729789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>
                    <a:lumMod val="75000"/>
                  </a:schemeClr>
                </a:solidFill>
              </a:rPr>
              <a:t>Из презентации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Martin&amp;Jurafsky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NRC</a:t>
            </a:r>
            <a:r>
              <a:rPr lang="ru-RU" dirty="0"/>
              <a:t> лексикон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Mohammad, 2018</a:t>
            </a:r>
            <a:endParaRPr lang="ru-RU" sz="2800" dirty="0"/>
          </a:p>
          <a:p>
            <a:pPr marL="0" indent="0">
              <a:buNone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VAD NRC – 20 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тыс.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valence is the positive--negative or pleasure--displeasure dimension;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arousal is the excited--calm or active--passive dimension; and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dominance is the powerful--weak or 'have full control'--'have no control' dimension.</a:t>
            </a:r>
          </a:p>
          <a:p>
            <a:pPr>
              <a:lnSpc>
                <a:spcPct val="120000"/>
              </a:lnSpc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4672329"/>
            <a:ext cx="96774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95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NRC</a:t>
            </a:r>
            <a:r>
              <a:rPr lang="ru-RU" dirty="0"/>
              <a:t> лексикон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NRC Word-Emotion Association Lexicon, 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EmoLex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(Mohammad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Turney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, 2013)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основан на 8 базовых эмоциях 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Plutchik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(1980)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около 6 тыс. слов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4028811"/>
            <a:ext cx="9677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40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LIWC </a:t>
            </a:r>
            <a:r>
              <a:rPr lang="ru-RU" dirty="0"/>
              <a:t>лексикон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LIWC, Linguistic Inquiry and Word Count, </a:t>
            </a:r>
          </a:p>
          <a:p>
            <a:pPr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широко используемый набор из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73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лексиконов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2300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слов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Pennebaker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2007), 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аспекты лексического значения для задач социальной психологии</a:t>
            </a:r>
          </a:p>
          <a:p>
            <a:pPr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стандартные слова тональных лексиконов, обозначающие оценку и эмоции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bad, weird, hate, problem,</a:t>
            </a:r>
            <a:r>
              <a:rPr lang="ru-RU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tough</a:t>
            </a:r>
            <a:r>
              <a:rPr lang="ru-RU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love, nice, swee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t), 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дополнительно слова, относящиеся к эмоциям типа злость, грусть.. и к другим понятиям когнитивной психологии, восприятия и т.п.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51" y="319891"/>
            <a:ext cx="8568531" cy="945059"/>
          </a:xfrm>
        </p:spPr>
        <p:txBody>
          <a:bodyPr/>
          <a:lstStyle/>
          <a:p>
            <a:r>
              <a:rPr lang="en-US" dirty="0" err="1"/>
              <a:t>SentiWordNet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5039" y="1924718"/>
            <a:ext cx="8736542" cy="4966970"/>
          </a:xfrm>
        </p:spPr>
        <p:txBody>
          <a:bodyPr>
            <a:normAutofit fontScale="77500" lnSpcReduction="20000"/>
          </a:bodyPr>
          <a:lstStyle/>
          <a:p>
            <a:pPr marL="504017" lvl="1" indent="0">
              <a:lnSpc>
                <a:spcPct val="120000"/>
              </a:lnSpc>
              <a:buNone/>
            </a:pP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Stefano </a:t>
            </a:r>
            <a:r>
              <a:rPr lang="it-IT" sz="2100" dirty="0" err="1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Baccianella</a:t>
            </a: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Andrea Esuli, and Fabrizio Sebastiani. 2010 SENTIWORDNET 3.0: An </a:t>
            </a:r>
            <a:r>
              <a:rPr lang="it-IT" sz="2100" dirty="0" err="1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Enhanced</a:t>
            </a: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100" dirty="0" err="1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Lexical</a:t>
            </a: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Resource for </a:t>
            </a:r>
            <a:r>
              <a:rPr lang="it-IT" sz="2100" dirty="0" err="1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Sentiment</a:t>
            </a: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Analysis and Opinion </a:t>
            </a:r>
            <a:r>
              <a:rPr lang="it-IT" sz="2100" dirty="0" err="1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Mining</a:t>
            </a:r>
            <a:r>
              <a:rPr lang="it-IT" sz="2100" dirty="0">
                <a:solidFill>
                  <a:srgbClr val="28817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LREC-2010</a:t>
            </a:r>
          </a:p>
          <a:p>
            <a:pPr marL="378013" lvl="1" indent="-378013">
              <a:lnSpc>
                <a:spcPct val="120000"/>
              </a:lnSpc>
              <a:buClr>
                <a:srgbClr val="CC0000"/>
              </a:buClr>
            </a:pPr>
            <a:r>
              <a:rPr lang="en-US" sz="2646" dirty="0">
                <a:latin typeface="Calibri Light" panose="020F0302020204030204" pitchFamily="34" charset="0"/>
                <a:cs typeface="Calibri Light" panose="020F0302020204030204" pitchFamily="34" charset="0"/>
              </a:rPr>
              <a:t>Home page: </a:t>
            </a: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http://sentiwordnet.isti.cnr.it/</a:t>
            </a:r>
            <a:endParaRPr lang="pl-P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78013" lvl="1" indent="-378013">
              <a:lnSpc>
                <a:spcPct val="120000"/>
              </a:lnSpc>
              <a:buClr>
                <a:srgbClr val="CC0000"/>
              </a:buClr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результат процесса автоматического аннотирования каждого 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  <a:hlinkClick r:id="rId3" tooltip="WordNet"/>
              </a:rPr>
              <a:t>WordNet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синсета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(набора синонимов) в соответствии с его степенью позитивности, негативности и объективности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0">
              <a:lnSpc>
                <a:spcPct val="120000"/>
              </a:lnSpc>
              <a:buClr>
                <a:srgbClr val="CC0000"/>
              </a:buClr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У каждой оценки есть вес. Сумма весов = 1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78013" lvl="1" indent="-378013">
              <a:lnSpc>
                <a:spcPct val="120000"/>
              </a:lnSpc>
              <a:buClr>
                <a:srgbClr val="CC0000"/>
              </a:buCl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[estimable(J,3)] “may be computed or estimated” </a:t>
            </a:r>
          </a:p>
          <a:p>
            <a:pPr marL="0" lvl="1" indent="0">
              <a:lnSpc>
                <a:spcPct val="120000"/>
              </a:lnSpc>
              <a:buClr>
                <a:srgbClr val="CC0000"/>
              </a:buClr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0 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0 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1 </a:t>
            </a:r>
          </a:p>
          <a:p>
            <a:pPr marL="378013" lvl="1" indent="-378013">
              <a:lnSpc>
                <a:spcPct val="120000"/>
              </a:lnSpc>
              <a:buClr>
                <a:srgbClr val="CC0000"/>
              </a:buCl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[estimable(J,1)] “deserving of respect or high regard” </a:t>
            </a:r>
          </a:p>
          <a:p>
            <a:pPr marL="0" lvl="1" indent="0">
              <a:lnSpc>
                <a:spcPct val="120000"/>
              </a:lnSpc>
              <a:buClr>
                <a:srgbClr val="CC0000"/>
              </a:buClr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.75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0 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.25 </a:t>
            </a:r>
          </a:p>
          <a:p>
            <a:pPr marL="378013" lvl="1" indent="-378013">
              <a:buClr>
                <a:srgbClr val="CC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7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Лексикон: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SentiWordNet</a:t>
            </a:r>
            <a:r>
              <a:rPr lang="ru-RU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pic>
        <p:nvPicPr>
          <p:cNvPr id="10244" name="Picture 4" descr="Рисун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10" y="1677813"/>
            <a:ext cx="5589618" cy="46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95468" y="184694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b="1" u="sng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http://sentiwordnet.isti.cnr.it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00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Лексикон: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SentiWordNet</a:t>
            </a:r>
            <a:r>
              <a:rPr lang="ru-RU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4518" y="1705349"/>
            <a:ext cx="89220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Обучение с частичным привлечением учителя (</a:t>
            </a: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semi-supervised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небольшое множество </a:t>
            </a: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синсетов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которым вручную приписаны оценки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расширение списка: </a:t>
            </a:r>
            <a:endParaRPr lang="en-US" sz="24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вначале бинарные шаги – добавление </a:t>
            </a:r>
            <a:r>
              <a:rPr lang="ru-RU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синсетов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в исходной множество на основе отношений типа «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also see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»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или «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direct </a:t>
            </a:r>
            <a:r>
              <a:rPr lang="en-US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antonomy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», но на расстоянии, не далее 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классификатор на основе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“bag of </a:t>
            </a:r>
            <a:r>
              <a:rPr lang="en-US" sz="24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synsets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model” (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классификатор на основе глосс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random walk step (</a:t>
            </a:r>
            <a:r>
              <a:rPr lang="ru-RU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идея - посмотреть на слова, входящие в определение и учесть их ориентацию</a:t>
            </a:r>
            <a:r>
              <a:rPr lang="en-US" sz="24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ru-RU" sz="24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Stefano </a:t>
            </a:r>
            <a:r>
              <a:rPr lang="en-US" i="1" dirty="0" err="1"/>
              <a:t>Baccianella</a:t>
            </a:r>
            <a:r>
              <a:rPr lang="en-US" i="1" dirty="0"/>
              <a:t>.</a:t>
            </a:r>
            <a:r>
              <a:rPr lang="en-US" dirty="0"/>
              <a:t> </a:t>
            </a:r>
            <a:r>
              <a:rPr lang="en-US" dirty="0" err="1">
                <a:hlinkClick r:id="rId3"/>
              </a:rPr>
              <a:t>Sentiwordnet</a:t>
            </a:r>
            <a:r>
              <a:rPr lang="en-US" dirty="0">
                <a:hlinkClick r:id="rId3"/>
              </a:rPr>
              <a:t> 3.0: An enhanced lexical resource for sentiment analysis and opinion mining</a:t>
            </a:r>
            <a:r>
              <a:rPr lang="en-US" dirty="0"/>
              <a:t> (</a:t>
            </a:r>
            <a:r>
              <a:rPr lang="ru-RU" dirty="0"/>
              <a:t>англ.) // </a:t>
            </a:r>
            <a:r>
              <a:rPr lang="en-US" dirty="0"/>
              <a:t>Proceedings of LREC : </a:t>
            </a:r>
            <a:r>
              <a:rPr lang="ru-RU" dirty="0"/>
              <a:t>конференция. — 2010. — </a:t>
            </a:r>
            <a:r>
              <a:rPr lang="en-US" dirty="0"/>
              <a:t>P. 2200–2204.</a:t>
            </a:r>
            <a:endParaRPr lang="ru-RU" sz="24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084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21" y="370795"/>
            <a:ext cx="8484526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Disagreements between polarity lexicons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52015" y="2855780"/>
          <a:ext cx="9576594" cy="42929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7528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Opinion Lexicon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General</a:t>
                      </a:r>
                      <a:r>
                        <a:rPr lang="en-US" sz="2200" baseline="0" dirty="0"/>
                        <a:t> Inquirer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SentiWordNet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LIWC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528">
                <a:tc>
                  <a:txBody>
                    <a:bodyPr/>
                    <a:lstStyle/>
                    <a:p>
                      <a:r>
                        <a:rPr lang="en-US" sz="2200" b="1" dirty="0"/>
                        <a:t>MPQA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33/5402</a:t>
                      </a:r>
                      <a:r>
                        <a:rPr lang="en-US" sz="22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200" b="1" baseline="0" dirty="0"/>
                        <a:t>(0.6%)</a:t>
                      </a:r>
                      <a:endParaRPr lang="en-US" sz="2200" b="1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49/2867 </a:t>
                      </a:r>
                      <a:r>
                        <a:rPr lang="en-US" sz="2200" b="1" dirty="0"/>
                        <a:t>(2%)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1127/4214 </a:t>
                      </a:r>
                      <a:r>
                        <a:rPr lang="en-US" sz="2200" b="1" dirty="0"/>
                        <a:t>(27%)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12/363 </a:t>
                      </a:r>
                      <a:r>
                        <a:rPr lang="en-US" sz="2200" b="1" dirty="0"/>
                        <a:t>(3%)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528">
                <a:tc>
                  <a:txBody>
                    <a:bodyPr/>
                    <a:lstStyle/>
                    <a:p>
                      <a:r>
                        <a:rPr lang="en-US" sz="2200" b="1" dirty="0"/>
                        <a:t>Opinion Lexicon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32/2411</a:t>
                      </a:r>
                      <a:r>
                        <a:rPr lang="en-US" sz="2200" dirty="0"/>
                        <a:t> </a:t>
                      </a:r>
                      <a:r>
                        <a:rPr lang="en-US" sz="2200" b="1" dirty="0"/>
                        <a:t>(1%)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1004/3994</a:t>
                      </a:r>
                      <a:r>
                        <a:rPr lang="en-US" sz="2200" dirty="0"/>
                        <a:t> </a:t>
                      </a:r>
                      <a:r>
                        <a:rPr lang="en-US" sz="2200" b="1" dirty="0"/>
                        <a:t>(25%)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9/403 </a:t>
                      </a:r>
                      <a:r>
                        <a:rPr lang="en-US" sz="2200" b="1" dirty="0"/>
                        <a:t>(2%)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528">
                <a:tc>
                  <a:txBody>
                    <a:bodyPr/>
                    <a:lstStyle/>
                    <a:p>
                      <a:r>
                        <a:rPr lang="en-US" sz="2200" b="1" dirty="0"/>
                        <a:t>General Inquirer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520/2306 </a:t>
                      </a:r>
                      <a:r>
                        <a:rPr lang="en-US" sz="2200" b="1" dirty="0"/>
                        <a:t>(23%)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1/204</a:t>
                      </a:r>
                      <a:r>
                        <a:rPr lang="en-US" sz="2200" dirty="0"/>
                        <a:t> </a:t>
                      </a:r>
                      <a:r>
                        <a:rPr lang="en-US" sz="2200" b="1" dirty="0"/>
                        <a:t>(0.5%)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528">
                <a:tc>
                  <a:txBody>
                    <a:bodyPr/>
                    <a:lstStyle/>
                    <a:p>
                      <a:r>
                        <a:rPr lang="en-US" sz="2200" b="1" dirty="0" err="1"/>
                        <a:t>SentiWordNet</a:t>
                      </a:r>
                      <a:endParaRPr lang="en-US" sz="2200" b="1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174/694 </a:t>
                      </a:r>
                      <a:r>
                        <a:rPr lang="en-US" sz="2200" b="1" dirty="0"/>
                        <a:t>(25%)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b="1" dirty="0"/>
                        <a:t>LIWC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3385" y="2197621"/>
            <a:ext cx="4696927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Christopher Potts, </a:t>
            </a:r>
            <a:r>
              <a:rPr lang="en-US" sz="1984" dirty="0">
                <a:hlinkClick r:id="rId2"/>
              </a:rPr>
              <a:t>Sentiment Tutorial</a:t>
            </a:r>
            <a:r>
              <a:rPr lang="en-US" sz="1984" dirty="0"/>
              <a:t>, 2011 </a:t>
            </a:r>
          </a:p>
        </p:txBody>
      </p:sp>
    </p:spTree>
    <p:extLst>
      <p:ext uri="{BB962C8B-B14F-4D97-AF65-F5344CB8AC3E}">
        <p14:creationId xmlns:p14="http://schemas.microsoft.com/office/powerpoint/2010/main" val="313299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1</a:t>
            </a:r>
            <a:endParaRPr lang="ru-RU" alt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Также </a:t>
            </a:r>
            <a:r>
              <a:rPr lang="ru-RU" sz="3600" b="1" i="1" dirty="0">
                <a:solidFill>
                  <a:srgbClr val="92D05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очень понравилась </a:t>
            </a:r>
            <a:r>
              <a:rPr lang="ru-RU" sz="3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аппаратная реализация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00008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K850i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– модель предельно близка к цифровой «мыльнице», и в этом </a:t>
            </a:r>
            <a:r>
              <a:rPr lang="ru-RU" sz="36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ее</a:t>
            </a:r>
            <a:r>
              <a:rPr lang="ru-RU" sz="3600" i="1" dirty="0">
                <a:solidFill>
                  <a:srgbClr val="FF663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огромное</a:t>
            </a:r>
            <a:r>
              <a:rPr lang="ru-RU" sz="3600" i="1" dirty="0">
                <a:solidFill>
                  <a:srgbClr val="FF663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92D05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преимущество</a:t>
            </a:r>
            <a:r>
              <a:rPr lang="ru-RU" sz="3600" i="1" dirty="0">
                <a:solidFill>
                  <a:srgbClr val="FF663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92D05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Интересен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датчик движения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, да и сама </a:t>
            </a:r>
            <a:r>
              <a:rPr lang="ru-RU" sz="3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галерея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92D05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неплоха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  <a:r>
              <a:rPr lang="ru-RU" sz="3600" i="1" dirty="0">
                <a:solidFill>
                  <a:srgbClr val="00B8FF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Однако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в общем и целом даже как </a:t>
            </a:r>
            <a:r>
              <a:rPr lang="ru-RU" sz="3600" i="1" dirty="0" err="1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камерафон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модель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33996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не имеет 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явных </a:t>
            </a:r>
            <a:r>
              <a:rPr lang="ru-RU" sz="3600" b="1" i="1" dirty="0">
                <a:solidFill>
                  <a:srgbClr val="92D05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козырей</a:t>
            </a:r>
            <a:r>
              <a:rPr lang="ru-RU" sz="3600" b="1" i="1" dirty="0">
                <a:solidFill>
                  <a:srgbClr val="FF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rgbClr val="999999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перед финским оппонентом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, зато </a:t>
            </a:r>
            <a:r>
              <a:rPr lang="ru-RU" sz="3600" b="1" i="1" dirty="0">
                <a:solidFill>
                  <a:srgbClr val="66003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они есть у </a:t>
            </a:r>
            <a:r>
              <a:rPr lang="ru-RU" sz="3600" b="1" i="1" dirty="0" err="1">
                <a:solidFill>
                  <a:srgbClr val="00008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Nokia</a:t>
            </a:r>
            <a:r>
              <a:rPr lang="ru-RU" sz="3600" b="1" i="1" dirty="0">
                <a:solidFill>
                  <a:srgbClr val="66003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8779" y="6497053"/>
            <a:ext cx="484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Объект оценки - оценка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56660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Лексиконы для русского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РуСентиЛекс</a:t>
            </a:r>
            <a:endParaRPr lang="ru-RU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https://www.labinform.ru/pub/rusentilex/index.htm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02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лексикона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Turney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P. D. and Littman, M. (2003). Measuring praise and</a:t>
            </a:r>
            <a:r>
              <a:rPr lang="ru-RU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criticism: Inference of semantic orientation from association.</a:t>
            </a:r>
            <a:r>
              <a:rPr lang="ru-RU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ACM Transactions on Information Systems (TOIS),</a:t>
            </a:r>
            <a:r>
              <a:rPr lang="ru-RU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21, 315–346.</a:t>
            </a:r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An, J., </a:t>
            </a:r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Kwak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H., and </a:t>
            </a:r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Ahn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Y.-Y. (2018). </a:t>
            </a:r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SemAxis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: A lightweight framework to characterize domain-specific word semantics beyond sentiment. In ACL 2018.</a:t>
            </a:r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базовое множество лексем (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seed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good, bad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как построить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seed?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проблема – слова могут иметь разную полярность в разных доменах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жанрах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 разные исторические периоды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(эксперименты говорят, что лучше начинать с большого современного списка, а не с маленького списка, который стабилен исторически)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можно исходить из «общего» списка, а потом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тьюнить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под область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можно иметь разные списки для разных областей (одни для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твиттера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другие для финансовой области)</a:t>
            </a:r>
          </a:p>
        </p:txBody>
      </p:sp>
    </p:spTree>
    <p:extLst>
      <p:ext uri="{BB962C8B-B14F-4D97-AF65-F5344CB8AC3E}">
        <p14:creationId xmlns:p14="http://schemas.microsoft.com/office/powerpoint/2010/main" val="462912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8" y="302737"/>
            <a:ext cx="9634888" cy="1259946"/>
          </a:xfrm>
        </p:spPr>
        <p:txBody>
          <a:bodyPr>
            <a:noAutofit/>
          </a:bodyPr>
          <a:lstStyle/>
          <a:p>
            <a:r>
              <a:rPr lang="ru-RU" sz="3600" dirty="0"/>
              <a:t>Лексикон – </a:t>
            </a:r>
            <a:br>
              <a:rPr lang="ru-RU" sz="3600" dirty="0"/>
            </a:br>
            <a:r>
              <a:rPr lang="ru-RU" sz="3600" dirty="0"/>
              <a:t>расположение слов на тональной оси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993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Возьмем два полярных слова:</a:t>
            </a:r>
          </a:p>
          <a:p>
            <a:pPr marL="125993" indent="0">
              <a:buNone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bad – good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5993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для каждого слова - кандидата в лексикон измерим близость к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good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 к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bad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5993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5993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Как измерять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5993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0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8" y="302737"/>
            <a:ext cx="9634888" cy="1259946"/>
          </a:xfrm>
        </p:spPr>
        <p:txBody>
          <a:bodyPr>
            <a:noAutofit/>
          </a:bodyPr>
          <a:lstStyle/>
          <a:p>
            <a:r>
              <a:rPr lang="ru-RU" sz="3600" dirty="0"/>
              <a:t>Лексикон – </a:t>
            </a:r>
            <a:br>
              <a:rPr lang="ru-RU" sz="3600" dirty="0"/>
            </a:br>
            <a:r>
              <a:rPr lang="ru-RU" sz="3600" dirty="0"/>
              <a:t>расположение слов на тональной оси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Дано: два полярных множества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эмбеддинги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вычисляем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центроид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эмбеддингов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слов из исходного множества для каждой полярности</a:t>
            </a:r>
            <a:endParaRPr lang="ru-RU" sz="107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8"/>
            <a:r>
              <a:rPr lang="ru-RU" sz="1078" dirty="0">
                <a:latin typeface="Calibri Light" panose="020F0302020204030204" pitchFamily="34" charset="0"/>
                <a:cs typeface="Calibri Light" panose="020F0302020204030204" pitchFamily="34" charset="0"/>
              </a:rPr>
              <a:t>   -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множество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эмбеддингов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позитивных слов</a:t>
            </a:r>
          </a:p>
          <a:p>
            <a:pPr marL="125993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1" y="3478018"/>
            <a:ext cx="3952875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41" y="4474423"/>
            <a:ext cx="3943350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587" y="4912776"/>
            <a:ext cx="2609850" cy="211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9191" y="5861785"/>
            <a:ext cx="283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Центроиды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05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Перенос (</a:t>
            </a:r>
            <a:r>
              <a:rPr lang="ru-RU" dirty="0" err="1"/>
              <a:t>распрстранение</a:t>
            </a:r>
            <a:r>
              <a:rPr lang="ru-RU" dirty="0"/>
              <a:t> метки)</a:t>
            </a:r>
            <a:br>
              <a:rPr lang="ru-RU" dirty="0"/>
            </a:br>
            <a:r>
              <a:rPr lang="en-US" dirty="0" err="1"/>
              <a:t>Hatzivassiloglou</a:t>
            </a:r>
            <a:r>
              <a:rPr lang="en-US" dirty="0"/>
              <a:t> and </a:t>
            </a:r>
            <a:r>
              <a:rPr lang="en-US" dirty="0" err="1"/>
              <a:t>McKeown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3107795"/>
            <a:ext cx="9408583" cy="2772172"/>
          </a:xfrm>
        </p:spPr>
        <p:txBody>
          <a:bodyPr/>
          <a:lstStyle/>
          <a:p>
            <a:r>
              <a:rPr lang="en-US" sz="3087" dirty="0"/>
              <a:t>Adjectives conjoined by “</a:t>
            </a:r>
            <a:r>
              <a:rPr lang="en-US" sz="3087" i="1" dirty="0"/>
              <a:t>and</a:t>
            </a:r>
            <a:r>
              <a:rPr lang="en-US" sz="3087" dirty="0"/>
              <a:t>” have same polarity</a:t>
            </a:r>
          </a:p>
          <a:p>
            <a:pPr lvl="1"/>
            <a:r>
              <a:rPr lang="en-US" sz="2646" dirty="0">
                <a:solidFill>
                  <a:srgbClr val="0000FF"/>
                </a:solidFill>
              </a:rPr>
              <a:t>Fair </a:t>
            </a:r>
            <a:r>
              <a:rPr lang="en-US" sz="2646" b="1" dirty="0">
                <a:solidFill>
                  <a:srgbClr val="0000FF"/>
                </a:solidFill>
              </a:rPr>
              <a:t>and</a:t>
            </a:r>
            <a:r>
              <a:rPr lang="en-US" sz="2646" dirty="0">
                <a:solidFill>
                  <a:srgbClr val="0000FF"/>
                </a:solidFill>
              </a:rPr>
              <a:t> legitimate, corrupt </a:t>
            </a:r>
            <a:r>
              <a:rPr lang="en-US" sz="2646" b="1" dirty="0">
                <a:solidFill>
                  <a:srgbClr val="0000FF"/>
                </a:solidFill>
              </a:rPr>
              <a:t>and</a:t>
            </a:r>
            <a:r>
              <a:rPr lang="en-US" sz="2646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sz="2646" dirty="0">
                <a:solidFill>
                  <a:srgbClr val="0000FF"/>
                </a:solidFill>
              </a:rPr>
              <a:t>*fair </a:t>
            </a:r>
            <a:r>
              <a:rPr lang="en-US" sz="2646" b="1" dirty="0">
                <a:solidFill>
                  <a:srgbClr val="0000FF"/>
                </a:solidFill>
              </a:rPr>
              <a:t>and</a:t>
            </a:r>
            <a:r>
              <a:rPr lang="en-US" sz="2646" dirty="0">
                <a:solidFill>
                  <a:srgbClr val="0000FF"/>
                </a:solidFill>
              </a:rPr>
              <a:t> brutal, *corrupt </a:t>
            </a:r>
            <a:r>
              <a:rPr lang="en-US" sz="2646" b="1" dirty="0">
                <a:solidFill>
                  <a:srgbClr val="0000FF"/>
                </a:solidFill>
              </a:rPr>
              <a:t>and</a:t>
            </a:r>
            <a:r>
              <a:rPr lang="en-US" sz="2646" dirty="0">
                <a:solidFill>
                  <a:srgbClr val="0000FF"/>
                </a:solidFill>
              </a:rPr>
              <a:t> legitimate</a:t>
            </a:r>
          </a:p>
          <a:p>
            <a:r>
              <a:rPr lang="en-US" sz="3087" dirty="0"/>
              <a:t>Adjectives conjoined by “</a:t>
            </a:r>
            <a:r>
              <a:rPr lang="en-US" sz="3087" i="1" dirty="0"/>
              <a:t>but</a:t>
            </a:r>
            <a:r>
              <a:rPr lang="en-US" sz="3087" dirty="0"/>
              <a:t>” do not</a:t>
            </a:r>
          </a:p>
          <a:p>
            <a:pPr lvl="1"/>
            <a:r>
              <a:rPr lang="en-US" sz="2646" dirty="0">
                <a:solidFill>
                  <a:srgbClr val="0000FF"/>
                </a:solidFill>
              </a:rPr>
              <a:t>fair </a:t>
            </a:r>
            <a:r>
              <a:rPr lang="en-US" sz="2646" b="1" dirty="0">
                <a:solidFill>
                  <a:srgbClr val="0000FF"/>
                </a:solidFill>
              </a:rPr>
              <a:t>but </a:t>
            </a:r>
            <a:r>
              <a:rPr lang="en-US" sz="2646" dirty="0">
                <a:solidFill>
                  <a:srgbClr val="0000FF"/>
                </a:solidFill>
              </a:rPr>
              <a:t>brutal</a:t>
            </a:r>
          </a:p>
          <a:p>
            <a:endParaRPr lang="en-US" b="1" dirty="0">
              <a:solidFill>
                <a:srgbClr val="9900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36021" y="6047978"/>
            <a:ext cx="2184135" cy="378023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6151" y="2127100"/>
            <a:ext cx="7360035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 dirty="0" err="1">
                <a:solidFill>
                  <a:srgbClr val="7CD7CF"/>
                </a:solidFill>
              </a:rPr>
              <a:t>Vasileios</a:t>
            </a:r>
            <a:r>
              <a:rPr lang="en-US" sz="1764" dirty="0">
                <a:solidFill>
                  <a:srgbClr val="7CD7CF"/>
                </a:solidFill>
              </a:rPr>
              <a:t> </a:t>
            </a:r>
            <a:r>
              <a:rPr lang="en-US" sz="1764" dirty="0" err="1">
                <a:solidFill>
                  <a:srgbClr val="7CD7CF"/>
                </a:solidFill>
              </a:rPr>
              <a:t>Hatzivassiloglou</a:t>
            </a:r>
            <a:r>
              <a:rPr lang="en-US" sz="1764" dirty="0">
                <a:solidFill>
                  <a:srgbClr val="7CD7CF"/>
                </a:solidFill>
              </a:rPr>
              <a:t> and Kathleen R. </a:t>
            </a:r>
            <a:r>
              <a:rPr lang="en-US" sz="1764" dirty="0" err="1">
                <a:solidFill>
                  <a:srgbClr val="7CD7CF"/>
                </a:solidFill>
              </a:rPr>
              <a:t>McKeown</a:t>
            </a:r>
            <a:r>
              <a:rPr lang="en-US" sz="1764" dirty="0">
                <a:solidFill>
                  <a:srgbClr val="7CD7CF"/>
                </a:solidFill>
              </a:rPr>
              <a:t>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377898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87" dirty="0"/>
              <a:t>Label </a:t>
            </a:r>
            <a:r>
              <a:rPr lang="en-US" sz="3087" b="1" dirty="0"/>
              <a:t>seed set </a:t>
            </a:r>
            <a:r>
              <a:rPr lang="en-US" sz="3087" dirty="0"/>
              <a:t>of 1336 adjectives </a:t>
            </a:r>
            <a:r>
              <a:rPr lang="en-US" sz="2205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(all &gt;20 in 21 million word WSJ corpus)</a:t>
            </a:r>
            <a:endParaRPr lang="en-US" sz="3087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646" dirty="0"/>
              <a:t>657 positive</a:t>
            </a:r>
          </a:p>
          <a:p>
            <a:pPr lvl="2"/>
            <a:r>
              <a:rPr lang="en-US" dirty="0"/>
              <a:t>adequate central clever famous intelligent remarkable reputed sensitive slender thriving…</a:t>
            </a:r>
          </a:p>
          <a:p>
            <a:pPr lvl="1"/>
            <a:r>
              <a:rPr lang="en-US" sz="2646" dirty="0"/>
              <a:t>679 negative</a:t>
            </a:r>
          </a:p>
          <a:p>
            <a:pPr lvl="2"/>
            <a:r>
              <a:rPr lang="en-US" dirty="0"/>
              <a:t>contagious drunken ignorant lanky listless primitive strident troublesome unresolved unsuspecting…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5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0026" y="3023791"/>
            <a:ext cx="7728479" cy="3566889"/>
            <a:chOff x="381000" y="1885950"/>
            <a:chExt cx="7010400" cy="3235477"/>
          </a:xfrm>
        </p:grpSpPr>
        <p:pic>
          <p:nvPicPr>
            <p:cNvPr id="6" name="Picture 5" descr="nice1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885950"/>
              <a:ext cx="7010400" cy="828151"/>
            </a:xfrm>
            <a:prstGeom prst="rect">
              <a:avLst/>
            </a:prstGeom>
          </p:spPr>
        </p:pic>
        <p:pic>
          <p:nvPicPr>
            <p:cNvPr id="7" name="Picture 6" descr="nice2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661138"/>
              <a:ext cx="7010400" cy="24602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2351748"/>
            <a:ext cx="9408583" cy="3675228"/>
          </a:xfrm>
        </p:spPr>
        <p:txBody>
          <a:bodyPr/>
          <a:lstStyle/>
          <a:p>
            <a:r>
              <a:rPr lang="en-US" sz="3087" dirty="0"/>
              <a:t>Expand seed set to conjoined adjectives</a:t>
            </a:r>
            <a:endParaRPr lang="en-US" sz="2646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232510" y="4283868"/>
            <a:ext cx="1512094" cy="4200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nice, helpful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400520" y="5459941"/>
            <a:ext cx="1512094" cy="4200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nice, classy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880364" y="3863842"/>
            <a:ext cx="1848115" cy="420026"/>
          </a:xfrm>
          <a:prstGeom prst="ellipse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endParaRPr lang="en-US" sz="2646">
              <a:latin typeface="Lucida Sans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40571" y="3912109"/>
            <a:ext cx="1932120" cy="462029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endParaRPr lang="en-US" sz="2646">
              <a:latin typeface="Lucida Sans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680104" y="5207925"/>
            <a:ext cx="1932120" cy="462029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endParaRPr lang="en-US" sz="2646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classifier assigns “polarity similarity” to each word pair, resulting in graph: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4200260" y="5711957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classy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344083" y="4451879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nice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024187" y="3695832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helpful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932119" y="5711957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fair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132380" y="3443816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brutal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812484" y="4283868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irrational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712354" y="4367873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corrupt</a:t>
            </a: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6468401" y="3863842"/>
            <a:ext cx="420026" cy="504031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2100130" y="4871905"/>
            <a:ext cx="2856177" cy="840052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2100130" y="4871905"/>
            <a:ext cx="588036" cy="840052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688166" y="4787900"/>
            <a:ext cx="3780234" cy="924057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888427" y="3863842"/>
            <a:ext cx="1680104" cy="420026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2100130" y="4115858"/>
            <a:ext cx="1680104" cy="336021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536281" y="3653829"/>
            <a:ext cx="1596099" cy="252016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8142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for partitioning the graph into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4200260" y="5711957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classy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344083" y="4451879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nice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024187" y="3695832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helpful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932119" y="5711957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fair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132380" y="3443816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brutal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812484" y="4283868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irrational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712354" y="4367873"/>
            <a:ext cx="1512094" cy="4200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r>
              <a:rPr lang="en-US" sz="1764" dirty="0">
                <a:latin typeface="Lucida Sans" pitchFamily="-65" charset="0"/>
              </a:rPr>
              <a:t>corrupt</a:t>
            </a: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6468401" y="3863842"/>
            <a:ext cx="420026" cy="504031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2100130" y="4871905"/>
            <a:ext cx="2856177" cy="840052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2100130" y="4871905"/>
            <a:ext cx="588036" cy="840052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688166" y="4787900"/>
            <a:ext cx="3780234" cy="924057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888427" y="3863842"/>
            <a:ext cx="1680104" cy="420026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2100130" y="4115858"/>
            <a:ext cx="1680104" cy="336021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536281" y="3653829"/>
            <a:ext cx="1596099" cy="252016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 rot="1080000">
            <a:off x="1131808" y="3413421"/>
            <a:ext cx="4654777" cy="316922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endParaRPr lang="en-US" sz="2646">
              <a:latin typeface="Lucida Sans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628348" y="3107795"/>
            <a:ext cx="4032250" cy="2268141"/>
          </a:xfrm>
          <a:prstGeom prst="ellips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00806" tIns="50403" rIns="100806" bIns="50403" numCol="1" rtlCol="0" anchor="ctr" anchorCtr="0" compatLnSpc="1">
            <a:prstTxWarp prst="textNoShape">
              <a:avLst/>
            </a:prstTxWarp>
          </a:bodyPr>
          <a:lstStyle/>
          <a:p>
            <a:pPr defTabSz="1008035" fontAlgn="base">
              <a:spcBef>
                <a:spcPct val="0"/>
              </a:spcBef>
              <a:spcAft>
                <a:spcPct val="0"/>
              </a:spcAft>
            </a:pPr>
            <a:endParaRPr lang="en-US" sz="2646">
              <a:latin typeface="Lucida Sans" pitchFamily="-6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6124" y="3275806"/>
            <a:ext cx="522900" cy="906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2" dirty="0"/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16515" y="3191801"/>
            <a:ext cx="393056" cy="906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2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69225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polarity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bold decisive disturbing generous good honest important large mature patient peaceful positive proud sound stimulating straightforward strange talented vigorous witty…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Negative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ambiguous cautious cynical evasive harmful hypocritical inefficient insecure irrational irresponsible minor outspoken pleasant reckless risky selfish tedious unsupported vulnerable wasteful…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5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2</a:t>
            </a:r>
            <a:endParaRPr lang="ru-RU" alt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45" y="1710145"/>
            <a:ext cx="9402965" cy="467340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172" y="3576935"/>
            <a:ext cx="2641422" cy="2528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766" y="6612556"/>
            <a:ext cx="54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Поаспектное</a:t>
            </a:r>
            <a:r>
              <a:rPr lang="ru-RU" sz="2400" dirty="0" smtClean="0"/>
              <a:t> извлечение мнений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73831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polarity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bold decisive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disturbing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generous good honest important large mature patient peaceful positive proud sound stimulating straightforward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talented vigorous witty…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Negative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ambiguous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cautious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cynical evasive harmful hypocritical inefficient insecure irrational irresponsible minor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outspoken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pleasant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reckless risky selfish tedious unsupported vulnerable wasteful…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79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0" y="1763925"/>
            <a:ext cx="9072563" cy="4989036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Hatzivassiloglou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McKeown</a:t>
            </a:r>
            <a:r>
              <a:rPr lang="ru-RU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(1997)</a:t>
            </a:r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Hamilton et al. (2016)</a:t>
            </a:r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1. Граф</a:t>
            </a: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используя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эмбеддинги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строим взвешенный граф (узлы - лексемы), связывая каждое слово с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ближайшими (косинусная мера)</a:t>
            </a:r>
          </a:p>
          <a:p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2. Выбираем исходное множество позитивных и негативных слов (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seed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2868" y="240526"/>
            <a:ext cx="9634888" cy="1259946"/>
          </a:xfrm>
        </p:spPr>
        <p:txBody>
          <a:bodyPr>
            <a:noAutofit/>
          </a:bodyPr>
          <a:lstStyle/>
          <a:p>
            <a:r>
              <a:rPr lang="ru-RU" sz="3600" dirty="0"/>
              <a:t>Перенос (распространение) метки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42" y="4113011"/>
            <a:ext cx="37338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9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0" y="1763925"/>
            <a:ext cx="9072563" cy="498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3. Переносим полярность с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seed 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 другие слова: алгоритм случайного блуждания в графе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для каждого узла можно оценить вероятность перейти в другой узел за один шаг; сумма вероятностей для исходящих ребер = 1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2868" y="240526"/>
            <a:ext cx="9634888" cy="1259946"/>
          </a:xfrm>
        </p:spPr>
        <p:txBody>
          <a:bodyPr>
            <a:noAutofit/>
          </a:bodyPr>
          <a:lstStyle/>
          <a:p>
            <a:r>
              <a:rPr lang="ru-RU" sz="3600" dirty="0"/>
              <a:t>Перенос (распространение) метки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0" y="3536284"/>
            <a:ext cx="9615638" cy="26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4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0" y="1763925"/>
            <a:ext cx="9072563" cy="498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4. Приписываем полярные веса (нормализуем, чтобы среднее было равно 0, дисперсия 1)</a:t>
            </a: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5. Чтобы избежать искажений из-за выбранного исходного множества, можно высчитать веса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раз на случайно выбранных исходных множествах, вычислить стандартное отклонение</a:t>
            </a: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2868" y="240526"/>
            <a:ext cx="9634888" cy="1259946"/>
          </a:xfrm>
        </p:spPr>
        <p:txBody>
          <a:bodyPr>
            <a:noAutofit/>
          </a:bodyPr>
          <a:lstStyle/>
          <a:p>
            <a:r>
              <a:rPr lang="ru-RU" sz="3600" dirty="0"/>
              <a:t>Перенос (распространение) метки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82" y="2737401"/>
            <a:ext cx="50387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36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93" y="1091670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Turney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2855780"/>
            <a:ext cx="9408583" cy="3192198"/>
          </a:xfrm>
        </p:spPr>
        <p:txBody>
          <a:bodyPr>
            <a:normAutofit/>
          </a:bodyPr>
          <a:lstStyle/>
          <a:p>
            <a:pPr marL="504017" indent="-504017">
              <a:buFont typeface="+mj-lt"/>
              <a:buAutoNum type="arabicPeriod"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выделить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phrasal lexicon 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 отзывов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4017" indent="-504017">
              <a:buFont typeface="+mj-lt"/>
              <a:buAutoNum type="arabicPeriod"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определить полярность</a:t>
            </a:r>
          </a:p>
          <a:p>
            <a:pPr marL="504017" indent="-504017">
              <a:buFont typeface="+mj-lt"/>
              <a:buAutoNum type="arabicPeriod"/>
            </a:pP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вычислить средний вес полярности отзыва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1914" y="2126672"/>
            <a:ext cx="787438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 err="1">
                <a:solidFill>
                  <a:srgbClr val="28817A"/>
                </a:solidFill>
              </a:rPr>
              <a:t>Turney</a:t>
            </a:r>
            <a:r>
              <a:rPr lang="en-US" sz="1323" dirty="0">
                <a:solidFill>
                  <a:srgbClr val="28817A"/>
                </a:solidFill>
              </a:rPr>
              <a:t> (2002):  Thumbs Up or Thumbs Down? Semantic Orientation Applied to Unsupervised Classification of Reviews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274" y="6745705"/>
            <a:ext cx="3729789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>
                    <a:lumMod val="75000"/>
                  </a:schemeClr>
                </a:solidFill>
              </a:rPr>
              <a:t>Из презентации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Martin&amp;Jurafsky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62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Выделить пары слов</a:t>
            </a:r>
            <a:r>
              <a:rPr lang="en-US" dirty="0"/>
              <a:t> </a:t>
            </a:r>
            <a:r>
              <a:rPr lang="ru-RU" dirty="0"/>
              <a:t>с прилагательным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20026" y="2603764"/>
          <a:ext cx="9408582" cy="3427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6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6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6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7256">
                <a:tc>
                  <a:txBody>
                    <a:bodyPr/>
                    <a:lstStyle/>
                    <a:p>
                      <a:r>
                        <a:rPr lang="en-US" sz="2600" dirty="0"/>
                        <a:t>First Word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Second Word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Third Word</a:t>
                      </a:r>
                      <a:r>
                        <a:rPr lang="en-US" sz="2600" baseline="0" dirty="0"/>
                        <a:t>  (not extracted)</a:t>
                      </a:r>
                      <a:endParaRPr lang="en-US" sz="2600" dirty="0"/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31">
                <a:tc>
                  <a:txBody>
                    <a:bodyPr/>
                    <a:lstStyle/>
                    <a:p>
                      <a:r>
                        <a:rPr lang="en-US" sz="2600" dirty="0"/>
                        <a:t>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NN or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28817A"/>
                          </a:solidFill>
                        </a:rPr>
                        <a:t>anything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31">
                <a:tc>
                  <a:txBody>
                    <a:bodyPr/>
                    <a:lstStyle/>
                    <a:p>
                      <a:r>
                        <a:rPr lang="en-US" sz="2600" dirty="0"/>
                        <a:t>RB,</a:t>
                      </a:r>
                      <a:r>
                        <a:rPr lang="en-US" sz="2600" baseline="0" dirty="0"/>
                        <a:t> RBR, RBS</a:t>
                      </a:r>
                      <a:endParaRPr lang="en-US" sz="26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28817A"/>
                          </a:solidFill>
                        </a:rPr>
                        <a:t>Not NN nor NNS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31">
                <a:tc>
                  <a:txBody>
                    <a:bodyPr/>
                    <a:lstStyle/>
                    <a:p>
                      <a:r>
                        <a:rPr lang="en-US" sz="2600" dirty="0"/>
                        <a:t>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28817A"/>
                          </a:solidFill>
                        </a:rPr>
                        <a:t>Not NN or NNS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31">
                <a:tc>
                  <a:txBody>
                    <a:bodyPr/>
                    <a:lstStyle/>
                    <a:p>
                      <a:r>
                        <a:rPr lang="en-US" sz="2600" dirty="0"/>
                        <a:t>NN or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28817A"/>
                          </a:solidFill>
                        </a:rPr>
                        <a:t>Nor NN nor</a:t>
                      </a:r>
                      <a:r>
                        <a:rPr lang="en-US" sz="2600" baseline="0" dirty="0">
                          <a:solidFill>
                            <a:srgbClr val="28817A"/>
                          </a:solidFill>
                        </a:rPr>
                        <a:t> NNS</a:t>
                      </a:r>
                      <a:endParaRPr lang="en-US" sz="2600" dirty="0">
                        <a:solidFill>
                          <a:srgbClr val="28817A"/>
                        </a:solidFill>
                      </a:endParaRP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31">
                <a:tc>
                  <a:txBody>
                    <a:bodyPr/>
                    <a:lstStyle/>
                    <a:p>
                      <a:r>
                        <a:rPr lang="en-US" sz="2600" dirty="0"/>
                        <a:t>RB, RBR, or RBS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VB, VBD, VBN, VBG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28817A"/>
                          </a:solidFill>
                        </a:rPr>
                        <a:t>anything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3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4" y="269996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Поточечная взаимная информация</a:t>
            </a:r>
            <a:br>
              <a:rPr lang="ru-RU" sz="2800" dirty="0"/>
            </a:br>
            <a:r>
              <a:rPr lang="en-US" sz="2800" dirty="0"/>
              <a:t>Pointwise Mutual Information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274" y="6745705"/>
            <a:ext cx="3729789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>
                    <a:lumMod val="75000"/>
                  </a:schemeClr>
                </a:solidFill>
              </a:rPr>
              <a:t>Из презентации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Martin&amp;Jurafsky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479" y="1531314"/>
            <a:ext cx="9072563" cy="4989036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Как определить полярность выражения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положительно-ориентированное словосочетание чаще встречается с </a:t>
            </a:r>
            <a:r>
              <a:rPr lang="en-US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excellent</a:t>
            </a:r>
          </a:p>
          <a:p>
            <a:pPr lvl="1"/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отрицательное – </a:t>
            </a:r>
            <a:r>
              <a:rPr lang="ru-RU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с </a:t>
            </a:r>
            <a:r>
              <a:rPr lang="en-US" sz="28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poor</a:t>
            </a:r>
            <a:endParaRPr lang="ru-RU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Как измерить степень совместной встречаемости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9408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13886" y="319874"/>
            <a:ext cx="8910691" cy="81905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Поточечная взаимная информация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42735" y="1511697"/>
                <a:ext cx="9052992" cy="37802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87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Взаимная информация двух случайных величин </a:t>
                </a:r>
                <a:r>
                  <a:rPr lang="en-US" sz="3087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X </a:t>
                </a:r>
                <a:r>
                  <a:rPr lang="ru-RU" sz="3087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и </a:t>
                </a:r>
                <a:r>
                  <a:rPr lang="en-US" sz="3087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Y</a:t>
                </a:r>
                <a:endParaRPr lang="ru-RU" sz="3087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ru-RU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(определяется через энтропию и условную энтропию)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87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087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3087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087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/>
                      </m:nary>
                      <m:nary>
                        <m:naryPr>
                          <m:chr m:val="∑"/>
                          <m:ctrlPr>
                            <a:rPr lang="en-US" sz="3087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087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sz="3087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87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87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087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087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87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3087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3087" dirty="0"/>
              </a:p>
              <a:p>
                <a:r>
                  <a:rPr lang="ru-RU" sz="3087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Поточечная взаимная информация:</a:t>
                </a:r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984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42735" y="1511697"/>
                <a:ext cx="9052992" cy="3780234"/>
              </a:xfrm>
              <a:blipFill>
                <a:blip r:embed="rId4"/>
                <a:stretch>
                  <a:fillRect l="-1616" t="-1935" r="-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93726"/>
              </p:ext>
            </p:extLst>
          </p:nvPr>
        </p:nvGraphicFramePr>
        <p:xfrm>
          <a:off x="2464160" y="4483409"/>
          <a:ext cx="4450526" cy="93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160" y="4483409"/>
                        <a:ext cx="4450526" cy="93805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681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17633" y="1456599"/>
            <a:ext cx="9192127" cy="3780234"/>
          </a:xfrm>
        </p:spPr>
        <p:txBody>
          <a:bodyPr/>
          <a:lstStyle/>
          <a:p>
            <a:pPr lvl="1"/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Query search engine  (</a:t>
            </a:r>
            <a:r>
              <a:rPr lang="en-US" sz="3087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Altavista</a:t>
            </a:r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lvl="2"/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P(word) estimated by    </a:t>
            </a:r>
            <a:r>
              <a:rPr lang="en-US" sz="2866" dirty="0">
                <a:latin typeface="Calibri Light" panose="020F0302020204030204" pitchFamily="34" charset="0"/>
                <a:cs typeface="Calibri Light" panose="020F0302020204030204" pitchFamily="34" charset="0"/>
              </a:rPr>
              <a:t>hits(word)/N</a:t>
            </a:r>
          </a:p>
          <a:p>
            <a:pPr lvl="2"/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P(word</a:t>
            </a:r>
            <a:r>
              <a:rPr lang="en-US" sz="3087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,word</a:t>
            </a:r>
            <a:r>
              <a:rPr lang="en-US" sz="3087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3087" dirty="0">
                <a:latin typeface="Calibri Light" panose="020F0302020204030204" pitchFamily="34" charset="0"/>
                <a:cs typeface="Calibri Light" panose="020F0302020204030204" pitchFamily="34" charset="0"/>
              </a:rPr>
              <a:t>) by   </a:t>
            </a:r>
            <a:r>
              <a:rPr lang="en-US" sz="2866" dirty="0">
                <a:latin typeface="Calibri Light" panose="020F0302020204030204" pitchFamily="34" charset="0"/>
                <a:cs typeface="Calibri Light" panose="020F0302020204030204" pitchFamily="34" charset="0"/>
              </a:rPr>
              <a:t>hits(word1 NEAR word2)/N</a:t>
            </a:r>
          </a:p>
          <a:p>
            <a:pPr marL="0" indent="0">
              <a:buNone/>
            </a:pPr>
            <a:endParaRPr lang="en-US" dirty="0"/>
          </a:p>
          <a:p>
            <a:endParaRPr lang="en-US" sz="2205" dirty="0"/>
          </a:p>
          <a:p>
            <a:endParaRPr lang="en-US" sz="2205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271212"/>
              </p:ext>
            </p:extLst>
          </p:nvPr>
        </p:nvGraphicFramePr>
        <p:xfrm>
          <a:off x="448294" y="3441898"/>
          <a:ext cx="8930804" cy="127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4" imgW="3276600" imgH="469900" progId="Equation.3">
                  <p:embed/>
                </p:oleObj>
              </mc:Choice>
              <mc:Fallback>
                <p:oleObj name="Equation" r:id="rId4" imgW="3276600" imgH="4699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294" y="3441898"/>
                        <a:ext cx="8930804" cy="1279888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13886" y="319874"/>
            <a:ext cx="8910691" cy="81905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Поточечная взаимная информация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85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52" y="181782"/>
            <a:ext cx="8568531" cy="819051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Кто побеждает: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“poor” </a:t>
            </a:r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или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“excellent”?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24048"/>
              </p:ext>
            </p:extLst>
          </p:nvPr>
        </p:nvGraphicFramePr>
        <p:xfrm>
          <a:off x="268751" y="2346499"/>
          <a:ext cx="9550342" cy="47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3" imgW="4076700" imgH="203200" progId="Equation.3">
                  <p:embed/>
                </p:oleObj>
              </mc:Choice>
              <mc:Fallback>
                <p:oleObj name="Equation" r:id="rId3" imgW="4076700" imgH="203200" progId="Equation.3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51" y="2346499"/>
                        <a:ext cx="9550342" cy="47603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67284"/>
              </p:ext>
            </p:extLst>
          </p:nvPr>
        </p:nvGraphicFramePr>
        <p:xfrm>
          <a:off x="1248149" y="5383474"/>
          <a:ext cx="7814234" cy="106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5" imgW="3200400" imgH="469900" progId="Equation.3">
                  <p:embed/>
                </p:oleObj>
              </mc:Choice>
              <mc:Fallback>
                <p:oleObj name="Equation" r:id="rId5" imgW="3200400" imgH="46990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149" y="5383474"/>
                        <a:ext cx="7814234" cy="10623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924057" y="4233114"/>
          <a:ext cx="8321765" cy="890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7" imgW="4025900" imgH="431800" progId="Equation.3">
                  <p:embed/>
                </p:oleObj>
              </mc:Choice>
              <mc:Fallback>
                <p:oleObj name="Equation" r:id="rId7" imgW="4025900" imgH="43180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057" y="4233114"/>
                        <a:ext cx="8321765" cy="890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12"/>
          <p:cNvGraphicFramePr>
            <a:graphicFrameLocks noGrp="1" noChangeAspect="1"/>
          </p:cNvGraphicFramePr>
          <p:nvPr>
            <p:ph idx="1"/>
          </p:nvPr>
        </p:nvGraphicFramePr>
        <p:xfrm>
          <a:off x="313914" y="3023790"/>
          <a:ext cx="968270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9" imgW="4635500" imgH="482600" progId="Equation.3">
                  <p:embed/>
                </p:oleObj>
              </mc:Choice>
              <mc:Fallback>
                <p:oleObj name="Equation" r:id="rId9" imgW="4635500" imgH="482600" progId="Equation.3">
                  <p:embed/>
                  <p:pic>
                    <p:nvPicPr>
                      <p:cNvPr id="13" name="Content Placeholder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14" y="3023790"/>
                        <a:ext cx="9682705" cy="100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40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2</a:t>
            </a:r>
            <a:endParaRPr lang="ru-RU" alt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45" y="1710145"/>
            <a:ext cx="9402965" cy="467340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6045" y="4226943"/>
            <a:ext cx="2018581" cy="655608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4986067" y="5727938"/>
            <a:ext cx="1052424" cy="65560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2104844" y="5305244"/>
            <a:ext cx="1052424" cy="65560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8036942" y="2257244"/>
            <a:ext cx="1365850" cy="62397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791418" y="3079628"/>
            <a:ext cx="1365850" cy="62397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946119" y="2620176"/>
            <a:ext cx="1365850" cy="62397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928776" y="5938972"/>
            <a:ext cx="1365850" cy="623979"/>
          </a:xfrm>
          <a:prstGeom prst="rect">
            <a:avLst/>
          </a:prstGeom>
          <a:solidFill>
            <a:schemeClr val="tx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6766" y="6612556"/>
            <a:ext cx="54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Поаспектное</a:t>
            </a:r>
            <a:r>
              <a:rPr lang="ru-RU" sz="2400" dirty="0" smtClean="0"/>
              <a:t> извлечение мнений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53311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4" y="321649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Phrases from a thumbs-up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02518"/>
              </p:ext>
            </p:extLst>
          </p:nvPr>
        </p:nvGraphicFramePr>
        <p:xfrm>
          <a:off x="2013534" y="1887978"/>
          <a:ext cx="5292328" cy="4663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Phrase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POS tags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Polarity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online</a:t>
                      </a:r>
                      <a:r>
                        <a:rPr lang="en-US" sz="2200" baseline="0" dirty="0"/>
                        <a:t> service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2.8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online experience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2.3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direct deposit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1.3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local branch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0.42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300" dirty="0"/>
                        <a:t>…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1300" dirty="0">
                        <a:latin typeface="Courier"/>
                        <a:cs typeface="Courier"/>
                      </a:endParaRP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low fees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0.33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true service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-0.73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other</a:t>
                      </a:r>
                      <a:r>
                        <a:rPr lang="en-US" sz="2200" baseline="0" dirty="0"/>
                        <a:t> bank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-0.85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inconveniently</a:t>
                      </a:r>
                      <a:r>
                        <a:rPr lang="en-US" sz="2200" baseline="0" dirty="0"/>
                        <a:t> located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-1.5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i="1" dirty="0"/>
                        <a:t>Average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0.32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959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566" y="302398"/>
            <a:ext cx="9027028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Phrases from a thumbs-down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24187" y="2099733"/>
          <a:ext cx="5376333" cy="463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Phrase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POS tags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Polarity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direct deposits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5.8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online web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1.9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very handy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RB</a:t>
                      </a:r>
                      <a:r>
                        <a:rPr lang="en-US" sz="2200" baseline="0" dirty="0"/>
                        <a:t> JJ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1.4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300" dirty="0"/>
                        <a:t>…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endParaRPr lang="en-US" sz="1300" dirty="0">
                        <a:latin typeface="Courier"/>
                        <a:cs typeface="Courier"/>
                      </a:endParaRP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r>
                        <a:rPr lang="en-US" sz="2000" dirty="0"/>
                        <a:t>virtual</a:t>
                      </a:r>
                      <a:r>
                        <a:rPr lang="en-US" sz="2000" baseline="0" dirty="0"/>
                        <a:t> monopoly</a:t>
                      </a:r>
                      <a:endParaRPr lang="en-US" sz="20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JJ NN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-2.0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lesser evil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RBR JJ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-2.3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other problems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-2.8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low</a:t>
                      </a:r>
                      <a:r>
                        <a:rPr lang="en-US" sz="2200" baseline="0" dirty="0"/>
                        <a:t> funds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-6.8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dirty="0"/>
                        <a:t>unethical</a:t>
                      </a:r>
                      <a:r>
                        <a:rPr lang="en-US" sz="2200" baseline="0" dirty="0"/>
                        <a:t> practices</a:t>
                      </a:r>
                      <a:endParaRPr lang="en-US" sz="2200" dirty="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JJ NNS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-8.5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167">
                <a:tc>
                  <a:txBody>
                    <a:bodyPr/>
                    <a:lstStyle/>
                    <a:p>
                      <a:r>
                        <a:rPr lang="en-US" sz="2200" i="1" dirty="0"/>
                        <a:t>Average</a:t>
                      </a:r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0806" marR="100806" marT="50403" marB="504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>
                          <a:latin typeface="Courier"/>
                          <a:cs typeface="Courier"/>
                        </a:rPr>
                        <a:t>-1.2</a:t>
                      </a:r>
                    </a:p>
                  </a:txBody>
                  <a:tcPr marL="100806" marR="100806" marT="50403" marB="5040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25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Turney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410 reviews from 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Epinions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170 (41%) negative</a:t>
            </a:r>
          </a:p>
          <a:p>
            <a:pPr lvl="1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240 (59%) positive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Majority class baseline: 59%</a:t>
            </a:r>
          </a:p>
          <a:p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Turney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algorithm: 74%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Phrases rather than words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Learns domain-specific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76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93" y="1007665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WordNet</a:t>
            </a:r>
            <a:r>
              <a:rPr lang="en-US" dirty="0"/>
              <a:t> to learn polarity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2435754"/>
            <a:ext cx="9408583" cy="40322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WordNet</a:t>
            </a:r>
            <a:r>
              <a:rPr lang="en-US" dirty="0"/>
              <a:t>: online </a:t>
            </a:r>
            <a:r>
              <a:rPr lang="en-US" dirty="0" err="1"/>
              <a:t>thesuarus</a:t>
            </a:r>
            <a:endParaRPr lang="en-US" dirty="0"/>
          </a:p>
          <a:p>
            <a:r>
              <a:rPr lang="en-US" dirty="0"/>
              <a:t>Create positive (“good”) and negative seed-words (“terrible”)</a:t>
            </a:r>
          </a:p>
          <a:p>
            <a:r>
              <a:rPr lang="en-US" dirty="0"/>
              <a:t>Find Synonyms and Antonyms</a:t>
            </a:r>
          </a:p>
          <a:p>
            <a:pPr lvl="1"/>
            <a:r>
              <a:rPr lang="en-US" dirty="0"/>
              <a:t>Positive Set:  Add  synonyms of positive words (“well”) and antonyms of negative words </a:t>
            </a:r>
          </a:p>
          <a:p>
            <a:pPr lvl="1"/>
            <a:r>
              <a:rPr lang="en-US" dirty="0"/>
              <a:t>Negative Set: Add synonyms of negative words (“awful”)  and antonyms of positive words (”evil”)</a:t>
            </a:r>
          </a:p>
          <a:p>
            <a:r>
              <a:rPr lang="en-US" dirty="0"/>
              <a:t>Repeat, following chains of synonyms</a:t>
            </a:r>
          </a:p>
          <a:p>
            <a:r>
              <a:rPr lang="en-US" dirty="0"/>
              <a:t>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2145" y="1942945"/>
            <a:ext cx="7431621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43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543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S.M. Kim and E. </a:t>
            </a:r>
            <a:r>
              <a:rPr lang="en-US" sz="1543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Hovy</a:t>
            </a:r>
            <a:r>
              <a:rPr lang="en-US" sz="1543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2004. Determining the sentiment of opinions. COLING 2004</a:t>
            </a:r>
          </a:p>
          <a:p>
            <a:r>
              <a:rPr lang="en-US" sz="1543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M. Hu and B. Liu. Mining and summarizing customer reviews. In Proceedings of KDD, 2004</a:t>
            </a:r>
          </a:p>
        </p:txBody>
      </p:sp>
    </p:spTree>
    <p:extLst>
      <p:ext uri="{BB962C8B-B14F-4D97-AF65-F5344CB8AC3E}">
        <p14:creationId xmlns:p14="http://schemas.microsoft.com/office/powerpoint/2010/main" val="2918294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21" y="1364687"/>
            <a:ext cx="9408583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on semi-supervised lexicon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36021" y="2435754"/>
            <a:ext cx="9408583" cy="4032250"/>
          </a:xfrm>
        </p:spPr>
        <p:txBody>
          <a:bodyPr>
            <a:normAutofit fontScale="77500" lnSpcReduction="20000"/>
          </a:bodyPr>
          <a:lstStyle/>
          <a:p>
            <a:r>
              <a:rPr lang="en-US" sz="3087" dirty="0"/>
              <a:t>Advantages:</a:t>
            </a:r>
          </a:p>
          <a:p>
            <a:pPr lvl="1"/>
            <a:r>
              <a:rPr lang="en-US" dirty="0"/>
              <a:t>Can be domain-specific</a:t>
            </a:r>
          </a:p>
          <a:p>
            <a:pPr lvl="1"/>
            <a:r>
              <a:rPr lang="en-US" sz="2205" dirty="0"/>
              <a:t>Can be more robust (more words)</a:t>
            </a:r>
          </a:p>
          <a:p>
            <a:r>
              <a:rPr lang="en-US" sz="3087" dirty="0"/>
              <a:t>Intuition</a:t>
            </a:r>
          </a:p>
          <a:p>
            <a:pPr lvl="1"/>
            <a:r>
              <a:rPr lang="en-US" dirty="0"/>
              <a:t>Start with a seed set of words (‘good’, ‘poor’)</a:t>
            </a:r>
          </a:p>
          <a:p>
            <a:pPr lvl="1"/>
            <a:r>
              <a:rPr lang="en-US" dirty="0"/>
              <a:t>Find other words that have similar polarity:</a:t>
            </a:r>
          </a:p>
          <a:p>
            <a:pPr lvl="2"/>
            <a:r>
              <a:rPr lang="en-US" dirty="0"/>
              <a:t>Using “and” and “but”</a:t>
            </a:r>
          </a:p>
          <a:p>
            <a:pPr lvl="2"/>
            <a:r>
              <a:rPr lang="en-US" dirty="0"/>
              <a:t>Using words that occur nearby in the same document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WordNet</a:t>
            </a:r>
            <a:r>
              <a:rPr lang="en-US" dirty="0"/>
              <a:t> synonyms and antonyms</a:t>
            </a:r>
          </a:p>
          <a:p>
            <a:pPr lvl="2"/>
            <a:endParaRPr lang="en-US" dirty="0"/>
          </a:p>
          <a:p>
            <a:endParaRPr lang="en-US" sz="2646" dirty="0"/>
          </a:p>
          <a:p>
            <a:pPr lvl="2"/>
            <a:r>
              <a:rPr lang="en-US" dirty="0"/>
              <a:t>Use seeds and semi-supervised learning to induce lexicons</a:t>
            </a:r>
          </a:p>
        </p:txBody>
      </p:sp>
    </p:spTree>
    <p:extLst>
      <p:ext uri="{BB962C8B-B14F-4D97-AF65-F5344CB8AC3E}">
        <p14:creationId xmlns:p14="http://schemas.microsoft.com/office/powerpoint/2010/main" val="2495665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47" y="541353"/>
            <a:ext cx="8232510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 word sentiment supervised by online review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21" y="2838363"/>
            <a:ext cx="9408583" cy="3675228"/>
          </a:xfrm>
        </p:spPr>
        <p:txBody>
          <a:bodyPr/>
          <a:lstStyle/>
          <a:p>
            <a:r>
              <a:rPr lang="en-US" dirty="0"/>
              <a:t>Review datasets</a:t>
            </a:r>
          </a:p>
          <a:p>
            <a:pPr lvl="1"/>
            <a:r>
              <a:rPr lang="en-US" dirty="0"/>
              <a:t>IMDB, </a:t>
            </a:r>
            <a:r>
              <a:rPr lang="en-US" dirty="0" err="1"/>
              <a:t>Goodreads</a:t>
            </a:r>
            <a:r>
              <a:rPr lang="en-US" dirty="0"/>
              <a:t>, Open Table, Amazon, Trip Advisor</a:t>
            </a:r>
          </a:p>
          <a:p>
            <a:r>
              <a:rPr lang="en-US" dirty="0"/>
              <a:t>Each review has a score (1-5, 1-10,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Just count how many times each word occurs with each score</a:t>
            </a:r>
          </a:p>
          <a:p>
            <a:pPr lvl="1"/>
            <a:r>
              <a:rPr lang="en-US" dirty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1747" y="1781732"/>
            <a:ext cx="7217078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 dirty="0">
                <a:solidFill>
                  <a:srgbClr val="28817A"/>
                </a:solidFill>
              </a:rPr>
              <a:t>Potts, Christopher. 2011. On the negativity of negation.  SALT  20, 636-659.</a:t>
            </a:r>
          </a:p>
          <a:p>
            <a:r>
              <a:rPr lang="en-US" sz="1764" dirty="0">
                <a:solidFill>
                  <a:srgbClr val="28817A"/>
                </a:solidFill>
              </a:rPr>
              <a:t>Potts 2011 NSF Workshop talk.</a:t>
            </a:r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46" y="687387"/>
            <a:ext cx="8568531" cy="567035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the polarity of each word in IMDB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04029" y="2197004"/>
            <a:ext cx="9072563" cy="4989036"/>
          </a:xfrm>
        </p:spPr>
        <p:txBody>
          <a:bodyPr/>
          <a:lstStyle/>
          <a:p>
            <a:r>
              <a:rPr lang="en-US" dirty="0"/>
              <a:t>How likely is each word to appear in each sentiment class?</a:t>
            </a:r>
          </a:p>
          <a:p>
            <a:r>
              <a:rPr lang="en-US" dirty="0"/>
              <a:t>Count(“bad”) in 1-star, 2-star, 3-star, etc.</a:t>
            </a:r>
          </a:p>
          <a:p>
            <a:r>
              <a:rPr lang="en-US" dirty="0"/>
              <a:t>But can’t use raw counts: </a:t>
            </a:r>
          </a:p>
          <a:p>
            <a:r>
              <a:rPr lang="en-US" dirty="0"/>
              <a:t>Instead, </a:t>
            </a:r>
            <a:r>
              <a:rPr lang="en-US" b="1" dirty="0"/>
              <a:t>likelihood: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them comparable between words</a:t>
            </a:r>
          </a:p>
          <a:p>
            <a:pPr lvl="1"/>
            <a:r>
              <a:rPr lang="en-US" b="1" dirty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755" y="1499526"/>
            <a:ext cx="721707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 dirty="0">
                <a:solidFill>
                  <a:srgbClr val="28817A"/>
                </a:solidFill>
              </a:rPr>
              <a:t>Potts, Christopher. 2011. On the negativity of negation.  SALT  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2939785"/>
            <a:ext cx="3024188" cy="3024188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31799"/>
              </p:ext>
            </p:extLst>
          </p:nvPr>
        </p:nvGraphicFramePr>
        <p:xfrm>
          <a:off x="3519342" y="5142752"/>
          <a:ext cx="2843212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1460500" imgH="482600" progId="Equation.3">
                  <p:embed/>
                </p:oleObj>
              </mc:Choice>
              <mc:Fallback>
                <p:oleObj name="Equation" r:id="rId5" imgW="14605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9342" y="5142752"/>
                        <a:ext cx="2843212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891933"/>
              </p:ext>
            </p:extLst>
          </p:nvPr>
        </p:nvGraphicFramePr>
        <p:xfrm>
          <a:off x="6362554" y="6483575"/>
          <a:ext cx="1387766" cy="109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7" imgW="533400" imgH="419100" progId="Equation.3">
                  <p:embed/>
                </p:oleObj>
              </mc:Choice>
              <mc:Fallback>
                <p:oleObj name="Equation" r:id="rId7" imgW="533400" imgH="419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2554" y="6483575"/>
                        <a:ext cx="1387766" cy="109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ECE00-947F-43ED-8741-CD1A7A857D0D}"/>
                  </a:ext>
                </a:extLst>
              </p:cNvPr>
              <p:cNvSpPr txBox="1"/>
              <p:nvPr/>
            </p:nvSpPr>
            <p:spPr>
              <a:xfrm>
                <a:off x="4646610" y="5512956"/>
                <a:ext cx="787400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ECE00-947F-43ED-8741-CD1A7A85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610" y="5512956"/>
                <a:ext cx="787400" cy="7693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" y="2491463"/>
            <a:ext cx="2078502" cy="11026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0" y="3829219"/>
            <a:ext cx="1960319" cy="12055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0" y="5404668"/>
            <a:ext cx="2041998" cy="11640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77" y="2436976"/>
            <a:ext cx="1960319" cy="12116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01" y="3863842"/>
            <a:ext cx="1889101" cy="11843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45" y="5198283"/>
            <a:ext cx="1916602" cy="13885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089" y="2425142"/>
            <a:ext cx="1909998" cy="11026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45" y="3876180"/>
            <a:ext cx="1878639" cy="103716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68" y="5445370"/>
            <a:ext cx="1876544" cy="11435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83" y="2532303"/>
            <a:ext cx="1915589" cy="1021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39" y="3882394"/>
            <a:ext cx="1878639" cy="10512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82" y="5596437"/>
            <a:ext cx="1878638" cy="98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7" y="158068"/>
            <a:ext cx="8568531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“Potts diagrams”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5551" y="1091671"/>
            <a:ext cx="4087064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 dirty="0">
                <a:solidFill>
                  <a:srgbClr val="28817A"/>
                </a:solidFill>
              </a:rPr>
              <a:t>Potts, Christopher. 2011. NSF workshop on restructuring adjectives.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052" y="2119449"/>
            <a:ext cx="705514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good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052" y="3708695"/>
            <a:ext cx="720775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great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2042" y="5220789"/>
            <a:ext cx="1104085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excellent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64292" y="2196602"/>
            <a:ext cx="1581715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disappointing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27741" y="3789335"/>
            <a:ext cx="572593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bad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87490" y="5295334"/>
            <a:ext cx="944939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terrible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52774" y="2267744"/>
            <a:ext cx="836319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totally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09027" y="3695832"/>
            <a:ext cx="1245084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absolutely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88088" y="5304794"/>
            <a:ext cx="869212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utterly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41451" y="2196602"/>
            <a:ext cx="1266309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somewhat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79912" y="3585753"/>
            <a:ext cx="697435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fairly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95992" y="5152151"/>
            <a:ext cx="809581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pretty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7335" y="1780616"/>
            <a:ext cx="1775038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b="1" dirty="0"/>
              <a:t>Positive scalars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9568" y="1774024"/>
            <a:ext cx="1879810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b="1" dirty="0"/>
              <a:t>Negative scalars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7755" y="1780616"/>
            <a:ext cx="1267526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b="1" dirty="0"/>
              <a:t>Emphatics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40492" y="1801338"/>
            <a:ext cx="1433982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b="1" dirty="0"/>
              <a:t>Attenuators</a:t>
            </a:r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408480"/>
            <a:ext cx="8904552" cy="819051"/>
          </a:xfrm>
        </p:spPr>
        <p:txBody>
          <a:bodyPr>
            <a:normAutofit fontScale="90000"/>
          </a:bodyPr>
          <a:lstStyle/>
          <a:p>
            <a:r>
              <a:rPr lang="en-US" dirty="0"/>
              <a:t>Or use regression coefficients to weight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classifier based on supervised data</a:t>
            </a:r>
          </a:p>
          <a:p>
            <a:pPr lvl="1"/>
            <a:r>
              <a:rPr lang="en-US" dirty="0"/>
              <a:t>Predict: human-labeled connotation of a document </a:t>
            </a:r>
          </a:p>
          <a:p>
            <a:pPr lvl="1"/>
            <a:r>
              <a:rPr lang="en-US" dirty="0"/>
              <a:t>From: all the words and bigrams in it</a:t>
            </a:r>
          </a:p>
          <a:p>
            <a:r>
              <a:rPr lang="en-US" dirty="0"/>
              <a:t>Use the regression coefficients as the  weights</a:t>
            </a:r>
          </a:p>
          <a:p>
            <a:r>
              <a:rPr lang="en-US" dirty="0"/>
              <a:t>We’ll return to an example of this in the next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8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Как собрать лексикон: </a:t>
            </a:r>
            <a:br>
              <a:rPr lang="ru-RU" dirty="0">
                <a:ea typeface="ＭＳ Ｐゴシック" charset="0"/>
                <a:cs typeface="ＭＳ Ｐゴシック" charset="0"/>
              </a:rPr>
            </a:br>
            <a:r>
              <a:rPr lang="ru-RU" dirty="0">
                <a:ea typeface="ＭＳ Ｐゴシック" charset="0"/>
                <a:cs typeface="ＭＳ Ｐゴシック" charset="0"/>
              </a:rPr>
              <a:t>новостной тональный лексикон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graphicFrame>
        <p:nvGraphicFramePr>
          <p:cNvPr id="6" name="Group 5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82111"/>
              </p:ext>
            </p:extLst>
          </p:nvPr>
        </p:nvGraphicFramePr>
        <p:xfrm>
          <a:off x="504033" y="1790146"/>
          <a:ext cx="8639967" cy="4197671"/>
        </p:xfrm>
        <a:graphic>
          <a:graphicData uri="http://schemas.openxmlformats.org/drawingml/2006/table">
            <a:tbl>
              <a:tblPr/>
              <a:tblGrid>
                <a:gridCol w="301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7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57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7731">
                <a:tc gridSpan="4">
                  <a:txBody>
                    <a:bodyPr/>
                    <a:lstStyle/>
                    <a:p>
                      <a:pPr marL="1292779" marR="0" lvl="4" indent="0" algn="ctr" defTabSz="749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Фрагмент словаря</a:t>
                      </a:r>
                    </a:p>
                    <a:p>
                      <a:pPr marL="969584" marR="0" lvl="3" indent="0" algn="ctr" defTabSz="749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</a:t>
                      </a: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негативная лексика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L="44539" marR="44539" marT="31505" marB="3150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D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49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44539" marR="44539" marT="31505" marB="3150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9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44539" marR="44539" marT="31505" marB="3150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74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Word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Вес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os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count</a:t>
                      </a:r>
                      <a:endParaRPr kumimoji="0" lang="ru-RU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Neg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count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Надежн</a:t>
                      </a:r>
                      <a:r>
                        <a:rPr kumimoji="0" lang="ru-RU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Коммен-тарий</a:t>
                      </a:r>
                      <a:endParaRPr kumimoji="0" lang="ru-RU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60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АГРЕССИВНЫЙ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No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kern="1200" cap="all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kern="1200" cap="all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оценка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БЕДЛАМ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No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оценка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БЕЗВКУСНЫЙ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No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оценка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БЕЗДАРНОСТЬ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No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оценка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ПОДСУДИМЫЙ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0.99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0.1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роль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168">
                <a:tc>
                  <a:txBody>
                    <a:bodyPr/>
                    <a:lstStyle/>
                    <a:p>
                      <a:pPr marL="0" marR="0" lvl="0" indent="0" algn="l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ИНКРИМИНИРОВАТЬ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0.98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103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0.5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событие+</a:t>
                      </a:r>
                    </a:p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негатив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46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smtClean="0"/>
              <a:t>Пример 3</a:t>
            </a:r>
            <a:endParaRPr lang="ru-RU" altLang="en-US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Судя </a:t>
            </a:r>
            <a:r>
              <a:rPr lang="ru-RU" sz="3600" b="1" i="1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по официальным данным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, которые огласил начальник отдела Минфина Петр Казакевич, </a:t>
            </a:r>
            <a:r>
              <a:rPr lang="ru-RU" sz="3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по состоянию 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на 24 июля заработано более 85 млрд </a:t>
            </a:r>
            <a:r>
              <a:rPr lang="ru-RU" sz="3600" b="1" i="1" dirty="0" err="1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руб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(3,4 млрд долларов), а доходность в долларах составила 9,5 процента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  <a:r>
              <a:rPr lang="ru-RU" sz="3600" b="1" i="1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Эксперты уже наперебой говорят 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 </a:t>
            </a:r>
            <a:r>
              <a:rPr lang="ru-RU" sz="3600" b="1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блестящих</a:t>
            </a:r>
            <a:r>
              <a:rPr lang="ru-RU" sz="3600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результатах</a:t>
            </a:r>
            <a:r>
              <a:rPr lang="ru-RU" sz="3600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при инвестировании в самые надежные </a:t>
            </a:r>
            <a:r>
              <a:rPr lang="ru-RU" sz="3600" i="1" dirty="0" smtClean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бумаги</a:t>
            </a:r>
          </a:p>
          <a:p>
            <a:r>
              <a:rPr lang="ru-RU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Субъективная информация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1911"/>
      </p:ext>
    </p:extLst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Как собрать лексикон: </a:t>
            </a:r>
            <a:br>
              <a:rPr lang="ru-RU" dirty="0">
                <a:ea typeface="ＭＳ Ｐゴシック" charset="0"/>
                <a:cs typeface="ＭＳ Ｐゴシック" charset="0"/>
              </a:rPr>
            </a:br>
            <a:r>
              <a:rPr lang="ru-RU" dirty="0">
                <a:ea typeface="ＭＳ Ｐゴシック" charset="0"/>
                <a:cs typeface="ＭＳ Ｐゴシック" charset="0"/>
              </a:rPr>
              <a:t>новостной тональный лексикон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85397"/>
              </p:ext>
            </p:extLst>
          </p:nvPr>
        </p:nvGraphicFramePr>
        <p:xfrm>
          <a:off x="1" y="1430034"/>
          <a:ext cx="9851364" cy="554941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74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0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085">
                <a:tc gridSpan="4"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Фрагмент словаря</a:t>
                      </a:r>
                    </a:p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негативная лексика</a:t>
                      </a: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44539" marR="44539" marT="31505" marB="31505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44539" marR="44539" marT="31505" marB="31505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44539" marR="44539" marT="31505" marB="31505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Word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Вес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Cyr" pitchFamily="34" charset="0"/>
                          <a:ea typeface="ＭＳ Ｐゴシック" charset="-128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os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count</a:t>
                      </a:r>
                      <a:endParaRPr kumimoji="0" lang="ru-RU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Neg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count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Надежн</a:t>
                      </a:r>
                      <a:r>
                        <a:rPr kumimoji="0" lang="ru-RU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Times New Roman" pitchFamily="18" charset="0"/>
                        </a:rPr>
                        <a:t>Коммен-тарий</a:t>
                      </a:r>
                      <a:endParaRPr kumimoji="0" lang="ru-RU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ОБЫСК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0.98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185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событие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ПОТЕРПЕВШИЙ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0.98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81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роль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ПОДЗАЩИТНЫЙ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100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роль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ОБВИНИТЕЛЬНЫЙ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54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характерис</a:t>
                      </a: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085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ПРЕНИЕ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47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???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168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НЕЗАКОННОСТЬ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41</a:t>
                      </a:r>
                      <a:endParaRPr kumimoji="0" lang="ru-RU" sz="2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0.5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объектив-</a:t>
                      </a:r>
                      <a:r>
                        <a:rPr kumimoji="0" lang="ru-RU" sz="24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ная</a:t>
                      </a: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  оценка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168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РАЗЖИГАНИЕ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37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событие+</a:t>
                      </a:r>
                    </a:p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негатив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2168"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НЕСАНКЦИОНИРОВАННЫЙ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0.97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32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22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объектив-</a:t>
                      </a:r>
                      <a:r>
                        <a:rPr kumimoji="0" lang="ru-RU" sz="24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ная</a:t>
                      </a:r>
                      <a:r>
                        <a:rPr kumimoji="0" lang="ru-RU" sz="2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 оценка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519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Тональность с использованием лексикона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77" y="1875212"/>
            <a:ext cx="8616699" cy="403470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4294967295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807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Классы лексики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Объект 5"/>
          <p:cNvSpPr txBox="1">
            <a:spLocks noGrp="1"/>
          </p:cNvSpPr>
          <p:nvPr>
            <p:ph idx="1"/>
          </p:nvPr>
        </p:nvSpPr>
        <p:spPr>
          <a:xfrm>
            <a:off x="209550" y="1744663"/>
            <a:ext cx="966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Philip J. Stone, Dexter C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Dunphy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Marshall S. Smith, Daniel M. Ogilvie. 1966. The General Inquirer: A Computer Approach to Content Analysis. MIT Press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Home page: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http://www.wjh.harvard.edu/~inquirer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List of Categories: 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http://www.wjh.harvard.edu/~inquirer/homecat.htm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Spreadsheet: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http://www.wjh.harvard.edu/~inquirer/inquirerbasic.xls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Categories:</a:t>
            </a:r>
          </a:p>
          <a:p>
            <a:pPr lvl="1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Positiv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(1915 words) and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Negativ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(2291 words)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Strong vs Weak, Active vs Passive, Overstated versus Understated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Pleasure, Pain, Virtue, Vice, Motivation, Cognitive Orientation,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Free for Research Use</a:t>
            </a:r>
          </a:p>
        </p:txBody>
      </p:sp>
    </p:spTree>
    <p:extLst>
      <p:ext uri="{BB962C8B-B14F-4D97-AF65-F5344CB8AC3E}">
        <p14:creationId xmlns:p14="http://schemas.microsoft.com/office/powerpoint/2010/main" val="4258407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Классы лексики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02207" y="1600122"/>
            <a:ext cx="9676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отдельные оценочные слова и выражения с однозначной ориентацией (</a:t>
            </a:r>
            <a:r>
              <a:rPr lang="ru-RU" sz="2800" i="1" dirty="0">
                <a:solidFill>
                  <a:srgbClr val="FF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позитивный, успешный,</a:t>
            </a:r>
            <a:r>
              <a:rPr lang="ru-RU" sz="28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</a:t>
            </a:r>
            <a:r>
              <a:rPr lang="ru-RU" sz="2800" i="1" dirty="0">
                <a:solidFill>
                  <a:srgbClr val="FF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неплохой, в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ысоким качеством, проигрывает, огромное</a:t>
            </a:r>
            <a:r>
              <a:rPr lang="ru-RU" sz="2800" i="1" dirty="0">
                <a:solidFill>
                  <a:srgbClr val="FF6633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преимущество,</a:t>
            </a:r>
            <a:r>
              <a:rPr lang="ru-RU" sz="2800" i="1" dirty="0">
                <a:solidFill>
                  <a:srgbClr val="FF99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блестящие</a:t>
            </a:r>
            <a:r>
              <a:rPr lang="ru-RU" sz="2800" i="1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результаты, слабый, улучшение, имеет козыри</a:t>
            </a:r>
            <a:r>
              <a:rPr lang="ru-RU" sz="28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;</a:t>
            </a:r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оценочные слова, ориентация которых вычисляется только по отношению того аспекта, относительно которого производится оценка 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маленький, не доступно,</a:t>
            </a:r>
            <a:r>
              <a:rPr lang="ru-RU" sz="2800" i="1" dirty="0">
                <a:solidFill>
                  <a:srgbClr val="FF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о</a:t>
            </a:r>
            <a:r>
              <a:rPr lang="ru-RU" sz="2800" i="1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бгоняет, вырасти</a:t>
            </a:r>
            <a:r>
              <a:rPr lang="ru-RU" sz="2800" dirty="0">
                <a:solidFill>
                  <a:srgbClr val="FF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(ср. маленький фотоаппарат - позитив, но маленький экран – негатив, обгоняет по преступности, обгоняет по урожайности, выросла прибыль, выросла преступность и т.п.);</a:t>
            </a:r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59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Классы лексики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9781" y="1430034"/>
            <a:ext cx="94864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слова, одновременно выражающие и сам процесс оценки, и ее ориентацию: </a:t>
            </a:r>
            <a:r>
              <a:rPr lang="ru-RU" sz="2600" i="1" dirty="0">
                <a:solidFill>
                  <a:srgbClr val="FF99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интересен, очень понравилась</a:t>
            </a:r>
            <a:r>
              <a:rPr lang="ru-RU" sz="2600" dirty="0">
                <a:solidFill>
                  <a:srgbClr val="FF99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– </a:t>
            </a: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с одной стороны, указывает, что автор приводит личную субъективную оценку, с другой стороны, то, что эта оценка положительна</a:t>
            </a:r>
            <a:endParaRPr lang="en-US" sz="2600" dirty="0">
              <a:solidFill>
                <a:srgbClr val="000000"/>
              </a:solidFill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600" b="1" dirty="0" err="1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интенсификаторы</a:t>
            </a: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(слова усиливающие или ослабляющие степень при оценке): </a:t>
            </a:r>
            <a:r>
              <a:rPr lang="ru-RU" sz="2600" i="1" dirty="0">
                <a:solidFill>
                  <a:srgbClr val="99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лишь</a:t>
            </a: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, в </a:t>
            </a:r>
            <a:r>
              <a:rPr lang="ru-RU" sz="2600" i="1" dirty="0">
                <a:solidFill>
                  <a:srgbClr val="99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большинстве случаев, очень</a:t>
            </a:r>
            <a:endParaRPr lang="en-US" sz="2600" dirty="0">
              <a:solidFill>
                <a:srgbClr val="000000"/>
              </a:solidFill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600" b="1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инверторы:</a:t>
            </a: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отрицание и другие слова и выражения, меняющие полярность: </a:t>
            </a:r>
            <a:r>
              <a:rPr lang="ru-RU" sz="2600" i="1" dirty="0">
                <a:solidFill>
                  <a:srgbClr val="99336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не имеет козырей, лишь в незначительном числе сюжетов</a:t>
            </a:r>
            <a:endParaRPr lang="en-US" sz="2600" dirty="0">
              <a:solidFill>
                <a:srgbClr val="000000"/>
              </a:solidFill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600" b="1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нейтрализаторы:</a:t>
            </a:r>
            <a:r>
              <a:rPr lang="ru-RU" sz="2600" dirty="0">
                <a:solidFill>
                  <a:srgbClr val="00000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слова, языковые выражение и конструкции «нейтрализующие» оценку</a:t>
            </a:r>
            <a:r>
              <a:rPr lang="ru-RU" sz="2600" b="1" dirty="0">
                <a:solidFill>
                  <a:srgbClr val="0070C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: </a:t>
            </a:r>
            <a:r>
              <a:rPr lang="ru-RU" sz="2600" b="1" i="1" dirty="0">
                <a:solidFill>
                  <a:srgbClr val="0070C0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был бы неудачным – </a:t>
            </a:r>
            <a:r>
              <a:rPr lang="ru-RU" sz="2600" dirty="0"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модальные слова, будущее время, условное наклонение </a:t>
            </a:r>
            <a:endParaRPr lang="en-US" sz="2600" b="1" dirty="0">
              <a:solidFill>
                <a:srgbClr val="0070C0"/>
              </a:solidFill>
              <a:effectLst/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27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«Нейтрализаторы»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9781" y="1430034"/>
            <a:ext cx="973059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>
                <a:effectLst/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Модальные слова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Условные конструкции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>
                <a:effectLst/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Соотнесенность вида и времени предиката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 err="1"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Ирреалис</a:t>
            </a:r>
            <a:endParaRPr lang="ru-RU" sz="2800" dirty="0"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endParaRPr lang="ru-RU" sz="2800" dirty="0">
              <a:effectLst/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Иногда эту цифру </a:t>
            </a:r>
            <a:r>
              <a:rPr lang="ru-RU" sz="2400" i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можно умножить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 на два, давая им работать посменно. </a:t>
            </a:r>
            <a:r>
              <a:rPr lang="ru-RU" sz="2400" i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Но где взять профессионалов</a:t>
            </a:r>
            <a:r>
              <a:rPr lang="ru-RU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 Нанять специалиста, который только-только закончил колледж и готов с энтузиазмом приступить к работе, практически невозможно. [Ольга </a:t>
            </a:r>
            <a:r>
              <a:rPr lang="ru-RU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Колева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. Этот несносный, капризный, прекрасный клиент! (2004) // «Бизнес-журнал», 2004.03.03]</a:t>
            </a:r>
          </a:p>
          <a:p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 таком давлении она </a:t>
            </a:r>
            <a:r>
              <a:rPr lang="ru-RU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должна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ru-RU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была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ru-RU" sz="2400" i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испытывать сонливость, слабость…</a:t>
            </a:r>
            <a:r>
              <a:rPr lang="ru-RU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 [Людмила Улицкая. Пиковая дама (1995-2000)] </a:t>
            </a:r>
            <a:endParaRPr lang="en-US" sz="2400" i="1" dirty="0">
              <a:effectLst/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84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 fontScale="90000"/>
          </a:bodyPr>
          <a:lstStyle/>
          <a:p>
            <a:r>
              <a:rPr lang="en-US" dirty="0"/>
              <a:t>Deeply Moving: Deep Learning for Sentiment Analysis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9781" y="1430034"/>
            <a:ext cx="9730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" y="1833828"/>
            <a:ext cx="9526783" cy="432543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56400" y="2037908"/>
            <a:ext cx="449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http://nlp.stanford.edu/sentiment/index.html</a:t>
            </a:r>
          </a:p>
        </p:txBody>
      </p:sp>
    </p:spTree>
    <p:extLst>
      <p:ext uri="{BB962C8B-B14F-4D97-AF65-F5344CB8AC3E}">
        <p14:creationId xmlns:p14="http://schemas.microsoft.com/office/powerpoint/2010/main" val="29506370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Специальные сложные конструкции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Сравнение</a:t>
            </a:r>
          </a:p>
          <a:p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Однако в общем и целом даже как </a:t>
            </a:r>
            <a:r>
              <a:rPr lang="ru-RU" sz="3600" i="1" dirty="0" err="1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камерафон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модель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не имеет 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явных 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козырей перед финским оппонентом</a:t>
            </a:r>
            <a:r>
              <a:rPr lang="ru-RU" sz="3600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, зато 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они есть у </a:t>
            </a:r>
            <a:r>
              <a:rPr lang="ru-RU" sz="3600" b="1" i="1" dirty="0" err="1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Nokia</a:t>
            </a:r>
            <a:r>
              <a:rPr lang="ru-RU" sz="36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  <a:endParaRPr lang="en-US" sz="3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3600" i="1" dirty="0"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Фильм не очень интересный, но волнующий</a:t>
            </a:r>
            <a:endParaRPr lang="en-US" sz="3600" i="1" dirty="0">
              <a:latin typeface="Calibri Light" panose="020F0302020204030204" pitchFamily="34" charset="0"/>
              <a:ea typeface="Arial" panose="020B060402020202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78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http://nlpprogress.com/english/sentiment_analysis.html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6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Тональный лексикон в новостных текстах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73" y="2211962"/>
            <a:ext cx="8377521" cy="3563195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4294967295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altLang="en-US"/>
              <a:t>ВШЭ. Магистры 2 курс. Компьютерная лингвистика.  Толдова С.Ю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85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Уточнение задачи. Домены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10542"/>
              </p:ext>
            </p:extLst>
          </p:nvPr>
        </p:nvGraphicFramePr>
        <p:xfrm>
          <a:off x="650567" y="1562683"/>
          <a:ext cx="8779489" cy="5283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77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08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3600" b="1" i="1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Чистая</a:t>
                      </a:r>
                      <a:r>
                        <a:rPr lang="ru-RU" sz="3600" i="1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прибыль</a:t>
                      </a:r>
                      <a:r>
                        <a:rPr lang="ru-RU" sz="3600" i="1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германского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производителя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автомобилей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ru-RU" sz="3600" b="1" i="1" dirty="0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компании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dirty="0" err="1">
                          <a:solidFill>
                            <a:srgbClr val="00008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Volkswagen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ru-RU" sz="3600" b="1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выросла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в 1-м полугодии 2007 г на 65% до 1,96 млрд евро с 1,19 млрд евро годом ранее. Об этом говорится в пресс-релизе компании, опубликованном в пятницу.&lt;/p&gt;&lt;p&gt;Компания связывает рост прибыли с </a:t>
                      </a:r>
                      <a:r>
                        <a:rPr lang="ru-RU" sz="3600" b="1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улучшением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kern="1200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продаж автомобилей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и </a:t>
                      </a:r>
                      <a:r>
                        <a:rPr lang="ru-RU" sz="3600" b="1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снижением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ru-RU" sz="3600" b="1" i="1" kern="1200" dirty="0">
                          <a:solidFill>
                            <a:srgbClr val="0070C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издержек</a:t>
                      </a:r>
                      <a:r>
                        <a:rPr lang="ru-RU" sz="3600" i="1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.</a:t>
                      </a:r>
                      <a:endParaRPr lang="en-US" sz="3600" i="1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3925"/>
      </p:ext>
    </p:extLst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504031" y="170088"/>
            <a:ext cx="9072563" cy="12599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>
                <a:ea typeface="ＭＳ Ｐゴシック" charset="0"/>
                <a:cs typeface="ＭＳ Ｐゴシック" charset="0"/>
              </a:rPr>
              <a:t>Как собрать лексикон: </a:t>
            </a:r>
            <a:br>
              <a:rPr lang="ru-RU" dirty="0">
                <a:ea typeface="ＭＳ Ｐゴシック" charset="0"/>
                <a:cs typeface="ＭＳ Ｐゴシック" charset="0"/>
              </a:rPr>
            </a:br>
            <a:r>
              <a:rPr lang="ru-RU" dirty="0">
                <a:ea typeface="ＭＳ Ｐゴシック" charset="0"/>
                <a:cs typeface="ＭＳ Ｐゴシック" charset="0"/>
              </a:rPr>
              <a:t>новостной тональный лексикон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14" y="3022780"/>
            <a:ext cx="9271794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969F77-8557-4BCD-A8C4-9AF9D371A6FF}"/>
              </a:ext>
            </a:extLst>
          </p:cNvPr>
          <p:cNvSpPr/>
          <p:nvPr/>
        </p:nvSpPr>
        <p:spPr>
          <a:xfrm>
            <a:off x="933888" y="1820326"/>
            <a:ext cx="7327243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2400" i="1" dirty="0">
                <a:latin typeface="Open Sans"/>
              </a:rPr>
              <a:t>Цель</a:t>
            </a:r>
            <a:r>
              <a:rPr lang="ru-RU" sz="2400" dirty="0">
                <a:latin typeface="Open Sans"/>
              </a:rPr>
              <a:t>: записать, как относятся друг к другу упомянутые именованные сущности, а также как относится к ним автор или неупомянутые лица.</a:t>
            </a:r>
            <a:endParaRPr lang="ru-RU" sz="2400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3318" name="Picture 6" descr="https://lh5.googleusercontent.com/y55JJ4g8qT-wKhI40jg1S6DoeRjo9tVxGnlwoT2Sv6c0F8HdJKgvLI8Xi7zTTBMB_0iU5elyPSwAh5xzhqAX5k2YJVjmYw6FeybjySaE0pTiLgQSyFMBt8lFyjkaMQcNSKC0z9s2d3Y">
            <a:extLst>
              <a:ext uri="{FF2B5EF4-FFF2-40B4-BE49-F238E27FC236}">
                <a16:creationId xmlns:a16="http://schemas.microsoft.com/office/drawing/2014/main" id="{D91963A5-B2C1-4483-81C3-8D3F2081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579814"/>
            <a:ext cx="8557771" cy="59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6.googleusercontent.com/JAo-_IoNPPzFzbtrn_F8_LmuNJXXBPtQz9oyk2_zd1JhMSmH9RQaA5r4-M6jKoBKYQ3-4dn-1cWe1r7qtnr4rRQqR9iuvOcSW1_h__CeS646Vgm2F070bjtWn_vTNRDTiVrzzyJmu3I">
            <a:extLst>
              <a:ext uri="{FF2B5EF4-FFF2-40B4-BE49-F238E27FC236}">
                <a16:creationId xmlns:a16="http://schemas.microsoft.com/office/drawing/2014/main" id="{A7CBA9C3-AC3D-4227-947E-81A5A524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" y="4461449"/>
            <a:ext cx="8967021" cy="9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091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/>
              <a:t>Н.В.Лукашевич</a:t>
            </a:r>
            <a:r>
              <a:rPr lang="ru-RU" sz="3600" dirty="0"/>
              <a:t>. Словарь оценочной лексики:</a:t>
            </a:r>
            <a:br>
              <a:rPr lang="ru-RU" sz="3600" dirty="0"/>
            </a:br>
            <a:r>
              <a:rPr lang="ru-RU" sz="3600" dirty="0"/>
              <a:t>фреймовый подход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глаголы влияют на полярность филлеров своих семантических предикатов.</a:t>
            </a:r>
          </a:p>
          <a:p>
            <a:r>
              <a:rPr lang="ru-RU" i="1" dirty="0"/>
              <a:t>Например</a:t>
            </a:r>
            <a:r>
              <a:rPr lang="ru-RU" dirty="0"/>
              <a:t>: США </a:t>
            </a:r>
            <a:r>
              <a:rPr lang="ru-RU" baseline="-25000" dirty="0"/>
              <a:t>[</a:t>
            </a:r>
            <a:r>
              <a:rPr lang="ru-RU" baseline="-25000" dirty="0" err="1"/>
              <a:t>holder</a:t>
            </a:r>
            <a:r>
              <a:rPr lang="ru-RU" baseline="-25000" dirty="0"/>
              <a:t>]</a:t>
            </a:r>
            <a:r>
              <a:rPr lang="ru-RU" dirty="0"/>
              <a:t> критикует ИГИЛ</a:t>
            </a:r>
            <a:r>
              <a:rPr lang="ru-RU" baseline="-25000" dirty="0"/>
              <a:t>[</a:t>
            </a:r>
            <a:r>
              <a:rPr lang="ru-RU" baseline="-25000" dirty="0" err="1"/>
              <a:t>target</a:t>
            </a:r>
            <a:r>
              <a:rPr lang="ru-RU" baseline="-25000" dirty="0"/>
              <a:t>]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35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Словарь оценочной лексики:</a:t>
            </a:r>
            <a:br>
              <a:rPr lang="ru-RU" sz="3600" dirty="0"/>
            </a:br>
            <a:r>
              <a:rPr lang="ru-RU" sz="3600" dirty="0"/>
              <a:t>фреймовый подход. </a:t>
            </a:r>
            <a:r>
              <a:rPr lang="ru-RU" sz="3600" dirty="0" err="1"/>
              <a:t>Н.В.Лукашевич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оценочных фреймов следующий.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основных участников ситуации,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грамматические формы, которыми эти участники могут выражать по отношению к исходному слову предикату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 между участниками   и отношение автора к каждому из участников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Polarity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позитивные или негативные последствия, которые возникают для каждого участника ситуации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состояние, в котором находится каждый из участников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 утверждений снабжается весом 1 или 0.7. Вес 1 – означает, что мы уверены в данном утверждении, вес 0.7. – означает, что данная тональность возникает в большинстве случаев. Только негативные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-1) или позитивные оценки тональности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,+) указываются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471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2" y="302737"/>
            <a:ext cx="9072562" cy="1207450"/>
          </a:xfrm>
        </p:spPr>
        <p:txBody>
          <a:bodyPr>
            <a:noAutofit/>
          </a:bodyPr>
          <a:lstStyle/>
          <a:p>
            <a:r>
              <a:rPr lang="ru-RU" sz="3600" dirty="0" err="1"/>
              <a:t>Н.В.Лукашевич</a:t>
            </a:r>
            <a:r>
              <a:rPr lang="ru-RU" sz="3600" dirty="0"/>
              <a:t>. Словарь оценочной лексики:</a:t>
            </a:r>
            <a:br>
              <a:rPr lang="ru-RU" sz="3600" dirty="0"/>
            </a:br>
            <a:r>
              <a:rPr lang="ru-RU" sz="3600" dirty="0"/>
              <a:t>фреймовый подход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Подозревать</a:t>
            </a:r>
            <a:r>
              <a:rPr lang="pt-BR" b="1" dirty="0"/>
              <a:t> (A1, A2, A3)</a:t>
            </a:r>
            <a:endParaRPr lang="en-US" dirty="0"/>
          </a:p>
          <a:p>
            <a:r>
              <a:rPr lang="pt-BR" dirty="0"/>
              <a:t>A1: (N Nom)</a:t>
            </a:r>
            <a:endParaRPr lang="en-US" dirty="0"/>
          </a:p>
          <a:p>
            <a:r>
              <a:rPr lang="pt-BR" dirty="0"/>
              <a:t>A2: (N Acc)</a:t>
            </a:r>
            <a:endParaRPr lang="en-US" dirty="0"/>
          </a:p>
          <a:p>
            <a:r>
              <a:rPr lang="pt-BR" dirty="0"/>
              <a:t>A3: (N, </a:t>
            </a:r>
            <a:r>
              <a:rPr lang="ru-RU" dirty="0"/>
              <a:t>в</a:t>
            </a:r>
            <a:r>
              <a:rPr lang="pt-BR" dirty="0"/>
              <a:t>+Prep) (</a:t>
            </a:r>
            <a:r>
              <a:rPr lang="ru-RU" dirty="0"/>
              <a:t>Что</a:t>
            </a:r>
            <a:r>
              <a:rPr lang="pt-BR" dirty="0"/>
              <a:t>+Clause)</a:t>
            </a:r>
            <a:endParaRPr lang="en-US" dirty="0"/>
          </a:p>
          <a:p>
            <a:r>
              <a:rPr lang="pt-BR" dirty="0"/>
              <a:t>Polarity (A1, A2, neg, 1)</a:t>
            </a:r>
            <a:endParaRPr lang="en-US" dirty="0"/>
          </a:p>
          <a:p>
            <a:r>
              <a:rPr lang="pt-BR" dirty="0"/>
              <a:t>Polarity (A1, A3, neg, 1)</a:t>
            </a:r>
            <a:endParaRPr lang="en-US" dirty="0"/>
          </a:p>
          <a:p>
            <a:r>
              <a:rPr lang="pt-BR" dirty="0"/>
              <a:t>Polarity (A2, A3, neg, 1)</a:t>
            </a:r>
            <a:endParaRPr lang="en-US" dirty="0"/>
          </a:p>
          <a:p>
            <a:r>
              <a:rPr lang="pt-BR" dirty="0"/>
              <a:t>Polarity (A2, A3, neg, 1)</a:t>
            </a:r>
            <a:endParaRPr lang="en-US" dirty="0"/>
          </a:p>
          <a:p>
            <a:r>
              <a:rPr lang="pt-BR" dirty="0"/>
              <a:t>Effect (A2, -, 1)</a:t>
            </a:r>
            <a:endParaRPr lang="en-US" dirty="0"/>
          </a:p>
          <a:p>
            <a:r>
              <a:rPr lang="pt-BR" dirty="0"/>
              <a:t>State (A1, neg, 1)</a:t>
            </a:r>
            <a:endParaRPr lang="en-US" dirty="0"/>
          </a:p>
          <a:p>
            <a:r>
              <a:rPr lang="en-US" dirty="0"/>
              <a:t>State (A2, </a:t>
            </a:r>
            <a:r>
              <a:rPr lang="en-US" dirty="0" err="1"/>
              <a:t>neg</a:t>
            </a:r>
            <a:r>
              <a:rPr lang="en-US" dirty="0"/>
              <a:t>, 1)</a:t>
            </a:r>
          </a:p>
          <a:p>
            <a:r>
              <a:rPr lang="en-US" dirty="0"/>
              <a:t>Polarity (author, A3, </a:t>
            </a:r>
            <a:r>
              <a:rPr lang="en-US" dirty="0" err="1"/>
              <a:t>neg</a:t>
            </a:r>
            <a:r>
              <a:rPr lang="en-US" dirty="0"/>
              <a:t>, 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82571"/>
      </p:ext>
    </p:extLst>
  </p:cSld>
  <p:clrMapOvr>
    <a:masterClrMapping/>
  </p:clrMapOvr>
</p:sld>
</file>

<file path=ppt/theme/theme1.xml><?xml version="1.0" encoding="utf-8"?>
<a:theme xmlns:a="http://schemas.openxmlformats.org/drawingml/2006/main" name="HSE">
  <a:themeElements>
    <a:clrScheme name="SoftMaker 10">
      <a:dk1>
        <a:srgbClr val="26699F"/>
      </a:dk1>
      <a:lt1>
        <a:srgbClr val="D9EAF7"/>
      </a:lt1>
      <a:dk2>
        <a:srgbClr val="26699F"/>
      </a:dk2>
      <a:lt2>
        <a:srgbClr val="808080"/>
      </a:lt2>
      <a:accent1>
        <a:srgbClr val="B5D6EF"/>
      </a:accent1>
      <a:accent2>
        <a:srgbClr val="007F7F"/>
      </a:accent2>
      <a:accent3>
        <a:srgbClr val="E9F3FA"/>
      </a:accent3>
      <a:accent4>
        <a:srgbClr val="1F5987"/>
      </a:accent4>
      <a:accent5>
        <a:srgbClr val="D7E8F6"/>
      </a:accent5>
      <a:accent6>
        <a:srgbClr val="007272"/>
      </a:accent6>
      <a:hlink>
        <a:srgbClr val="FF8000"/>
      </a:hlink>
      <a:folHlink>
        <a:srgbClr val="E60000"/>
      </a:folHlink>
    </a:clrScheme>
    <a:fontScheme name="SoftMaker">
      <a:majorFont>
        <a:latin typeface="Sans-PS"/>
        <a:ea typeface=""/>
        <a:cs typeface=""/>
      </a:majorFont>
      <a:minorFont>
        <a:latin typeface="Sans-P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ftMaker 1">
        <a:dk1>
          <a:srgbClr val="777777"/>
        </a:dk1>
        <a:lt1>
          <a:srgbClr val="FFFF66"/>
        </a:lt1>
        <a:dk2>
          <a:srgbClr val="686B5D"/>
        </a:dk2>
        <a:lt2>
          <a:srgbClr val="FFFF66"/>
        </a:lt2>
        <a:accent1>
          <a:srgbClr val="909082"/>
        </a:accent1>
        <a:accent2>
          <a:srgbClr val="FFFF99"/>
        </a:accent2>
        <a:accent3>
          <a:srgbClr val="B9BAB6"/>
        </a:accent3>
        <a:accent4>
          <a:srgbClr val="DADA56"/>
        </a:accent4>
        <a:accent5>
          <a:srgbClr val="C6C6C1"/>
        </a:accent5>
        <a:accent6>
          <a:srgbClr val="E7E78A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2">
        <a:dk1>
          <a:srgbClr val="336699"/>
        </a:dk1>
        <a:lt1>
          <a:srgbClr val="E3EBF1"/>
        </a:lt1>
        <a:dk2>
          <a:srgbClr val="4D4D4D"/>
        </a:dk2>
        <a:lt2>
          <a:srgbClr val="E3EBF1"/>
        </a:lt2>
        <a:accent1>
          <a:srgbClr val="003399"/>
        </a:accent1>
        <a:accent2>
          <a:srgbClr val="3399FF"/>
        </a:accent2>
        <a:accent3>
          <a:srgbClr val="B2B2B2"/>
        </a:accent3>
        <a:accent4>
          <a:srgbClr val="C2C9CE"/>
        </a:accent4>
        <a:accent5>
          <a:srgbClr val="AAADCA"/>
        </a:accent5>
        <a:accent6>
          <a:srgbClr val="2D8AE7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3">
        <a:dk1>
          <a:srgbClr val="003366"/>
        </a:dk1>
        <a:lt1>
          <a:srgbClr val="CC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66FFFF"/>
        </a:accent2>
        <a:accent3>
          <a:srgbClr val="AAAACA"/>
        </a:accent3>
        <a:accent4>
          <a:srgbClr val="AEDADA"/>
        </a:accent4>
        <a:accent5>
          <a:srgbClr val="ADB8E2"/>
        </a:accent5>
        <a:accent6>
          <a:srgbClr val="5CE7E7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4">
        <a:dk1>
          <a:srgbClr val="5C1F00"/>
        </a:dk1>
        <a:lt1>
          <a:srgbClr val="DFD293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D2A392"/>
        </a:accent2>
        <a:accent3>
          <a:srgbClr val="C0AAAA"/>
        </a:accent3>
        <a:accent4>
          <a:srgbClr val="BEB37D"/>
        </a:accent4>
        <a:accent5>
          <a:srgbClr val="E2ADAA"/>
        </a:accent5>
        <a:accent6>
          <a:srgbClr val="BE9384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CCFFFF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B9E7E7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6">
        <a:dk1>
          <a:srgbClr val="660066"/>
        </a:dk1>
        <a:lt1>
          <a:srgbClr val="FFD3FF"/>
        </a:lt1>
        <a:dk2>
          <a:srgbClr val="800080"/>
        </a:dk2>
        <a:lt2>
          <a:srgbClr val="969696"/>
        </a:lt2>
        <a:accent1>
          <a:srgbClr val="C7568E"/>
        </a:accent1>
        <a:accent2>
          <a:srgbClr val="CC0099"/>
        </a:accent2>
        <a:accent3>
          <a:srgbClr val="FFE6FF"/>
        </a:accent3>
        <a:accent4>
          <a:srgbClr val="560056"/>
        </a:accent4>
        <a:accent5>
          <a:srgbClr val="E0B4C6"/>
        </a:accent5>
        <a:accent6>
          <a:srgbClr val="B9008A"/>
        </a:accent6>
        <a:hlink>
          <a:srgbClr val="660066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ftMaker 7">
        <a:dk1>
          <a:srgbClr val="3E3E5C"/>
        </a:dk1>
        <a:lt1>
          <a:srgbClr val="FFFFFF"/>
        </a:lt1>
        <a:dk2>
          <a:srgbClr val="666699"/>
        </a:dk2>
        <a:lt2>
          <a:srgbClr val="FFFF99"/>
        </a:lt2>
        <a:accent1>
          <a:srgbClr val="60597B"/>
        </a:accent1>
        <a:accent2>
          <a:srgbClr val="CCEC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B9D6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8">
        <a:dk1>
          <a:srgbClr val="800000"/>
        </a:dk1>
        <a:lt1>
          <a:srgbClr val="FFFFD9"/>
        </a:lt1>
        <a:dk2>
          <a:srgbClr val="800000"/>
        </a:dk2>
        <a:lt2>
          <a:srgbClr val="777777"/>
        </a:lt2>
        <a:accent1>
          <a:srgbClr val="FFFFA1"/>
        </a:accent1>
        <a:accent2>
          <a:srgbClr val="800000"/>
        </a:accent2>
        <a:accent3>
          <a:srgbClr val="FFFFE9"/>
        </a:accent3>
        <a:accent4>
          <a:srgbClr val="6C0000"/>
        </a:accent4>
        <a:accent5>
          <a:srgbClr val="FFFFCD"/>
        </a:accent5>
        <a:accent6>
          <a:srgbClr val="730000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ftMaker 9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CC9762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B98858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ftMaker 10">
        <a:dk1>
          <a:srgbClr val="26699F"/>
        </a:dk1>
        <a:lt1>
          <a:srgbClr val="D9EAF7"/>
        </a:lt1>
        <a:dk2>
          <a:srgbClr val="26699F"/>
        </a:dk2>
        <a:lt2>
          <a:srgbClr val="808080"/>
        </a:lt2>
        <a:accent1>
          <a:srgbClr val="B5D6EF"/>
        </a:accent1>
        <a:accent2>
          <a:srgbClr val="007F7F"/>
        </a:accent2>
        <a:accent3>
          <a:srgbClr val="E9F3FA"/>
        </a:accent3>
        <a:accent4>
          <a:srgbClr val="1F5987"/>
        </a:accent4>
        <a:accent5>
          <a:srgbClr val="D7E8F6"/>
        </a:accent5>
        <a:accent6>
          <a:srgbClr val="007272"/>
        </a:accent6>
        <a:hlink>
          <a:srgbClr val="FF8000"/>
        </a:hlink>
        <a:folHlink>
          <a:srgbClr val="E6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SE" id="{36DD5EA1-5ED2-4F66-99FE-6F6BB7D52FAA}" vid="{8B34A619-8613-44CC-867F-D88E1C6672E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4492</Words>
  <Application>Microsoft Office PowerPoint</Application>
  <PresentationFormat>Custom</PresentationFormat>
  <Paragraphs>797</Paragraphs>
  <Slides>93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2" baseType="lpstr">
      <vt:lpstr>ＭＳ Ｐゴシック</vt:lpstr>
      <vt:lpstr>Arial</vt:lpstr>
      <vt:lpstr>Arial Cyr</vt:lpstr>
      <vt:lpstr>Calibri</vt:lpstr>
      <vt:lpstr>Calibri Light</vt:lpstr>
      <vt:lpstr>Cambria Math</vt:lpstr>
      <vt:lpstr>Courier</vt:lpstr>
      <vt:lpstr>Lucida Sans</vt:lpstr>
      <vt:lpstr>Open Sans</vt:lpstr>
      <vt:lpstr>Sans-PS</vt:lpstr>
      <vt:lpstr>Symbol</vt:lpstr>
      <vt:lpstr>Times</vt:lpstr>
      <vt:lpstr>Times New Roman</vt:lpstr>
      <vt:lpstr>Verdana</vt:lpstr>
      <vt:lpstr>Wingdings</vt:lpstr>
      <vt:lpstr>HSE</vt:lpstr>
      <vt:lpstr>Тема Office</vt:lpstr>
      <vt:lpstr>NLP-jurafsky</vt:lpstr>
      <vt:lpstr>Equation</vt:lpstr>
      <vt:lpstr>Извлечение мнений, анализ тональности</vt:lpstr>
      <vt:lpstr>Основные понятия</vt:lpstr>
      <vt:lpstr>Subjectivety</vt:lpstr>
      <vt:lpstr>Извлечение мнений</vt:lpstr>
      <vt:lpstr>Пример 1</vt:lpstr>
      <vt:lpstr>Пример 2</vt:lpstr>
      <vt:lpstr>Пример 2</vt:lpstr>
      <vt:lpstr>Пример 3</vt:lpstr>
      <vt:lpstr>Уточнение задачи. Домены</vt:lpstr>
      <vt:lpstr>Пример 4</vt:lpstr>
      <vt:lpstr>Пример 5</vt:lpstr>
      <vt:lpstr>Уточнение задачи</vt:lpstr>
      <vt:lpstr>Основные элементы</vt:lpstr>
      <vt:lpstr>Резюме. Уточнение задач</vt:lpstr>
      <vt:lpstr>Области применения</vt:lpstr>
      <vt:lpstr>Google Product Search</vt:lpstr>
      <vt:lpstr>Twitter sentiment versus Gallup Poll of Consumer Confidence</vt:lpstr>
      <vt:lpstr>Twitter sentiment:</vt:lpstr>
      <vt:lpstr>Области применения Twitter</vt:lpstr>
      <vt:lpstr>Мониторинг СМИ</vt:lpstr>
      <vt:lpstr>Twitter</vt:lpstr>
      <vt:lpstr>Мониторинг СМИ</vt:lpstr>
      <vt:lpstr>Извлечение  субъективной оценки</vt:lpstr>
      <vt:lpstr>Sentiment Analysis</vt:lpstr>
      <vt:lpstr>Baseline</vt:lpstr>
      <vt:lpstr>Baseline</vt:lpstr>
      <vt:lpstr>Baseline</vt:lpstr>
      <vt:lpstr>Baseline:  классификация отзывов об отелях</vt:lpstr>
      <vt:lpstr>Признаки для задачи  определения тональности</vt:lpstr>
      <vt:lpstr>Признаки для задачи  определения тональности</vt:lpstr>
      <vt:lpstr>Построение тонального лексикона</vt:lpstr>
      <vt:lpstr>Словарный подход</vt:lpstr>
      <vt:lpstr>Тональные лексиконы</vt:lpstr>
      <vt:lpstr>Тональные лексиконы</vt:lpstr>
      <vt:lpstr>Эмоциональные (affective) состояния(Scherer)</vt:lpstr>
      <vt:lpstr>Эмоциональные (affective) состояния(Scherer)</vt:lpstr>
      <vt:lpstr>Эмоциональные (affective) состояния(Scherer)</vt:lpstr>
      <vt:lpstr>Существующие тональные лексиконы</vt:lpstr>
      <vt:lpstr>MPQA Subjectivity Cues Lexicon</vt:lpstr>
      <vt:lpstr>Bing Liu Opinion Lexicon</vt:lpstr>
      <vt:lpstr>Примеры пересекающихся по лексиконам слов</vt:lpstr>
      <vt:lpstr>NRC Word-Emotion Association Lexicon</vt:lpstr>
      <vt:lpstr>NRC лексикон</vt:lpstr>
      <vt:lpstr>NRC лексикон</vt:lpstr>
      <vt:lpstr>LIWC лексикон</vt:lpstr>
      <vt:lpstr>SentiWordNet</vt:lpstr>
      <vt:lpstr>Лексикон: SentiWordNet </vt:lpstr>
      <vt:lpstr>Лексикон: SentiWordNet </vt:lpstr>
      <vt:lpstr>Disagreements between polarity lexicons</vt:lpstr>
      <vt:lpstr>Лексиконы для русского языка</vt:lpstr>
      <vt:lpstr>Создание лексикона</vt:lpstr>
      <vt:lpstr>Лексикон –  расположение слов на тональной оси</vt:lpstr>
      <vt:lpstr>Лексикон –  расположение слов на тональной оси</vt:lpstr>
      <vt:lpstr>Перенос (распрстранение метки) Hatzivassiloglou and McKeown</vt:lpstr>
      <vt:lpstr>Hatzivassiloglou &amp; McKeown 1997 Step 1</vt:lpstr>
      <vt:lpstr>Hatzivassiloglou &amp; McKeown 1997 Step 2</vt:lpstr>
      <vt:lpstr>Hatzivassiloglou &amp; McKeown 1997 Step 3</vt:lpstr>
      <vt:lpstr>Hatzivassiloglou &amp; McKeown 1997 Step 4</vt:lpstr>
      <vt:lpstr>Output polarity lexicon</vt:lpstr>
      <vt:lpstr>Output polarity lexicon</vt:lpstr>
      <vt:lpstr>Перенос (распространение) метки</vt:lpstr>
      <vt:lpstr>Перенос (распространение) метки</vt:lpstr>
      <vt:lpstr>Перенос (распространение) метки</vt:lpstr>
      <vt:lpstr>Turney Algorithm</vt:lpstr>
      <vt:lpstr>Выделить пары слов с прилагательным</vt:lpstr>
      <vt:lpstr>Поточечная взаимная информация Pointwise Mutual Information</vt:lpstr>
      <vt:lpstr>Поточечная взаимная информация</vt:lpstr>
      <vt:lpstr>Поточечная взаимная информация</vt:lpstr>
      <vt:lpstr>Кто побеждает: “poor” или “excellent”?</vt:lpstr>
      <vt:lpstr>Phrases from a thumbs-up review</vt:lpstr>
      <vt:lpstr>Phrases from a thumbs-down review</vt:lpstr>
      <vt:lpstr>Results of Turney algorithm</vt:lpstr>
      <vt:lpstr>Using WordNet to learn polarity</vt:lpstr>
      <vt:lpstr>Summary on semi-supervised lexicon learning</vt:lpstr>
      <vt:lpstr>Learn word sentiment supervised by online review scores</vt:lpstr>
      <vt:lpstr>Analyzing the polarity of each word in IMDB</vt:lpstr>
      <vt:lpstr>“Potts diagrams”</vt:lpstr>
      <vt:lpstr>Or use regression coefficients to weight words</vt:lpstr>
      <vt:lpstr>Как собрать лексикон:  новостной тональный лексикон</vt:lpstr>
      <vt:lpstr>Как собрать лексикон:  новостной тональный лексикон</vt:lpstr>
      <vt:lpstr>Тональность с использованием лексикона</vt:lpstr>
      <vt:lpstr>Классы лексики</vt:lpstr>
      <vt:lpstr>Классы лексики</vt:lpstr>
      <vt:lpstr>Классы лексики</vt:lpstr>
      <vt:lpstr>«Нейтрализаторы»</vt:lpstr>
      <vt:lpstr>Deeply Moving: Deep Learning for Sentiment Analysis</vt:lpstr>
      <vt:lpstr>Специальные сложные конструкции</vt:lpstr>
      <vt:lpstr>PowerPoint Presentation</vt:lpstr>
      <vt:lpstr>Тональный лексикон в новостных текстах</vt:lpstr>
      <vt:lpstr>Как собрать лексикон:  новостной тональный лексикон</vt:lpstr>
      <vt:lpstr>Н.В.Лукашевич. Словарь оценочной лексики: фреймовый подход</vt:lpstr>
      <vt:lpstr>Словарь оценочной лексики: фреймовый подход. Н.В.Лукашевич</vt:lpstr>
      <vt:lpstr>Н.В.Лукашевич. Словарь оценочной лексики: фреймовый подход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Svetlana Toldova</dc:creator>
  <cp:lastModifiedBy>Дмитрий Горшков</cp:lastModifiedBy>
  <cp:revision>73</cp:revision>
  <dcterms:modified xsi:type="dcterms:W3CDTF">2019-12-13T07:15:17Z</dcterms:modified>
</cp:coreProperties>
</file>